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4"/>
  </p:sldMasterIdLst>
  <p:notesMasterIdLst>
    <p:notesMasterId r:id="rId23"/>
  </p:notesMasterIdLst>
  <p:sldIdLst>
    <p:sldId id="702" r:id="rId5"/>
    <p:sldId id="587" r:id="rId6"/>
    <p:sldId id="605" r:id="rId7"/>
    <p:sldId id="707" r:id="rId8"/>
    <p:sldId id="699" r:id="rId9"/>
    <p:sldId id="697" r:id="rId10"/>
    <p:sldId id="696" r:id="rId11"/>
    <p:sldId id="698" r:id="rId12"/>
    <p:sldId id="708" r:id="rId13"/>
    <p:sldId id="665" r:id="rId14"/>
    <p:sldId id="666" r:id="rId15"/>
    <p:sldId id="667" r:id="rId16"/>
    <p:sldId id="607" r:id="rId17"/>
    <p:sldId id="700" r:id="rId18"/>
    <p:sldId id="705" r:id="rId19"/>
    <p:sldId id="651" r:id="rId20"/>
    <p:sldId id="650" r:id="rId21"/>
    <p:sldId id="687" r:id="rId22"/>
  </p:sldIdLst>
  <p:sldSz cx="12192000" cy="6858000"/>
  <p:notesSz cx="7104063" cy="10234613"/>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53652" autoAdjust="0"/>
  </p:normalViewPr>
  <p:slideViewPr>
    <p:cSldViewPr snapToGrid="0">
      <p:cViewPr varScale="1">
        <p:scale>
          <a:sx n="45" d="100"/>
          <a:sy n="45" d="100"/>
        </p:scale>
        <p:origin x="53" y="53"/>
      </p:cViewPr>
      <p:guideLst/>
    </p:cSldViewPr>
  </p:slideViewPr>
  <p:notesTextViewPr>
    <p:cViewPr>
      <p:scale>
        <a:sx n="1" d="1"/>
        <a:sy n="1" d="1"/>
      </p:scale>
      <p:origin x="0" y="0"/>
    </p:cViewPr>
  </p:notesTextViewPr>
  <p:notesViewPr>
    <p:cSldViewPr snapToGrid="0">
      <p:cViewPr varScale="1">
        <p:scale>
          <a:sx n="42" d="100"/>
          <a:sy n="42" d="100"/>
        </p:scale>
        <p:origin x="285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D37DA-8089-4016-B33E-028080300375}"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F1F8743-56A6-4CA4-9CF0-DAFB14EDFF6A}">
      <dgm:prSet custT="1"/>
      <dgm:spPr/>
      <dgm:t>
        <a:bodyPr/>
        <a:lstStyle/>
        <a:p>
          <a:pPr algn="ctr"/>
          <a:r>
            <a:rPr lang="en-GB" sz="2000" b="1" dirty="0"/>
            <a:t>Vision</a:t>
          </a:r>
          <a:r>
            <a:rPr lang="en-GB" sz="2000" dirty="0"/>
            <a:t>- sustainability, reduced carbon emissions, fair access to affordable energy</a:t>
          </a:r>
          <a:endParaRPr lang="en-US" sz="2000" dirty="0"/>
        </a:p>
      </dgm:t>
    </dgm:pt>
    <dgm:pt modelId="{EC8F5279-3BAE-4392-B339-F288A74B3F6A}" type="parTrans" cxnId="{FE3270AE-A439-406C-89DB-9090E030657F}">
      <dgm:prSet/>
      <dgm:spPr/>
      <dgm:t>
        <a:bodyPr/>
        <a:lstStyle/>
        <a:p>
          <a:pPr algn="ctr"/>
          <a:endParaRPr lang="en-US" sz="1800"/>
        </a:p>
      </dgm:t>
    </dgm:pt>
    <dgm:pt modelId="{14B2A506-D0F7-4A7D-8191-6222956DC1D5}" type="sibTrans" cxnId="{FE3270AE-A439-406C-89DB-9090E030657F}">
      <dgm:prSet/>
      <dgm:spPr/>
      <dgm:t>
        <a:bodyPr/>
        <a:lstStyle/>
        <a:p>
          <a:pPr algn="ctr"/>
          <a:endParaRPr lang="en-US" sz="1800"/>
        </a:p>
      </dgm:t>
    </dgm:pt>
    <dgm:pt modelId="{D0D927BB-EF8E-4047-8594-7FE7347CB845}">
      <dgm:prSet custT="1"/>
      <dgm:spPr/>
      <dgm:t>
        <a:bodyPr/>
        <a:lstStyle/>
        <a:p>
          <a:pPr algn="ctr"/>
          <a:r>
            <a:rPr lang="en-GB" sz="2000" b="1" dirty="0"/>
            <a:t>Mission</a:t>
          </a:r>
          <a:r>
            <a:rPr lang="en-GB" sz="2000" dirty="0"/>
            <a:t>- share knowledge and practical experience, empower others</a:t>
          </a:r>
          <a:endParaRPr lang="en-US" sz="2000" dirty="0"/>
        </a:p>
      </dgm:t>
    </dgm:pt>
    <dgm:pt modelId="{616791B6-3264-427F-ADB9-D6D55C2FF3D6}" type="parTrans" cxnId="{A0DE218A-8D8F-4836-A771-855656B9F26D}">
      <dgm:prSet/>
      <dgm:spPr/>
      <dgm:t>
        <a:bodyPr/>
        <a:lstStyle/>
        <a:p>
          <a:pPr algn="ctr"/>
          <a:endParaRPr lang="en-US" sz="1800"/>
        </a:p>
      </dgm:t>
    </dgm:pt>
    <dgm:pt modelId="{832B35F1-A6A8-479D-BAC9-A7C8B8A9C7E0}" type="sibTrans" cxnId="{A0DE218A-8D8F-4836-A771-855656B9F26D}">
      <dgm:prSet/>
      <dgm:spPr/>
      <dgm:t>
        <a:bodyPr/>
        <a:lstStyle/>
        <a:p>
          <a:pPr algn="ctr"/>
          <a:endParaRPr lang="en-US" sz="1800"/>
        </a:p>
      </dgm:t>
    </dgm:pt>
    <dgm:pt modelId="{20FBEF08-A2A9-4C21-9907-3341DB6BA8F8}">
      <dgm:prSet custT="1"/>
      <dgm:spPr/>
      <dgm:t>
        <a:bodyPr/>
        <a:lstStyle/>
        <a:p>
          <a:pPr algn="ctr"/>
          <a:r>
            <a:rPr lang="en-GB" sz="2000" dirty="0"/>
            <a:t>With 100 staff we have up to 100 different, separately-funded projects at any one time</a:t>
          </a:r>
          <a:br>
            <a:rPr lang="en-GB" sz="2000" dirty="0"/>
          </a:br>
          <a:endParaRPr lang="en-US" sz="2000" dirty="0"/>
        </a:p>
      </dgm:t>
    </dgm:pt>
    <dgm:pt modelId="{7C6A8094-B694-408F-861A-362B1ECD87C1}" type="parTrans" cxnId="{E48DF05E-1E09-45A1-8A0D-8B5FAFC2199A}">
      <dgm:prSet/>
      <dgm:spPr/>
      <dgm:t>
        <a:bodyPr/>
        <a:lstStyle/>
        <a:p>
          <a:pPr algn="ctr"/>
          <a:endParaRPr lang="en-US" sz="1800"/>
        </a:p>
      </dgm:t>
    </dgm:pt>
    <dgm:pt modelId="{C5F7B745-9EE0-4A8B-A54F-2B2C26D45ED2}" type="sibTrans" cxnId="{E48DF05E-1E09-45A1-8A0D-8B5FAFC2199A}">
      <dgm:prSet/>
      <dgm:spPr/>
      <dgm:t>
        <a:bodyPr/>
        <a:lstStyle/>
        <a:p>
          <a:pPr algn="ctr"/>
          <a:endParaRPr lang="en-US" sz="1800"/>
        </a:p>
      </dgm:t>
    </dgm:pt>
    <dgm:pt modelId="{E6C13BEC-B696-494F-9A11-0E2EDF8CC8AE}">
      <dgm:prSet custT="1"/>
      <dgm:spPr/>
      <dgm:t>
        <a:bodyPr/>
        <a:lstStyle/>
        <a:p>
          <a:pPr algn="ctr"/>
          <a:r>
            <a:rPr lang="en-GB" sz="2000" b="1" dirty="0"/>
            <a:t>“Change the way people think and act around energy”</a:t>
          </a:r>
          <a:endParaRPr lang="en-US" sz="2000" dirty="0"/>
        </a:p>
      </dgm:t>
    </dgm:pt>
    <dgm:pt modelId="{9BB05455-8EBA-4A89-8042-38BE1F0672C6}" type="parTrans" cxnId="{684B5885-552C-4913-97FD-8BCC633D2B4D}">
      <dgm:prSet/>
      <dgm:spPr/>
      <dgm:t>
        <a:bodyPr/>
        <a:lstStyle/>
        <a:p>
          <a:pPr algn="ctr"/>
          <a:endParaRPr lang="en-US" sz="1800"/>
        </a:p>
      </dgm:t>
    </dgm:pt>
    <dgm:pt modelId="{CF357CBF-C961-419D-8319-67C3D2EC756C}" type="sibTrans" cxnId="{684B5885-552C-4913-97FD-8BCC633D2B4D}">
      <dgm:prSet/>
      <dgm:spPr/>
      <dgm:t>
        <a:bodyPr/>
        <a:lstStyle/>
        <a:p>
          <a:pPr algn="ctr"/>
          <a:endParaRPr lang="en-US" sz="1800"/>
        </a:p>
      </dgm:t>
    </dgm:pt>
    <dgm:pt modelId="{E1616537-06A1-4A12-93BE-B22492A23DFD}" type="pres">
      <dgm:prSet presAssocID="{73FD37DA-8089-4016-B33E-028080300375}" presName="linear" presStyleCnt="0">
        <dgm:presLayoutVars>
          <dgm:animLvl val="lvl"/>
          <dgm:resizeHandles val="exact"/>
        </dgm:presLayoutVars>
      </dgm:prSet>
      <dgm:spPr/>
    </dgm:pt>
    <dgm:pt modelId="{786FB1E7-B450-4229-8B03-830CB47B1151}" type="pres">
      <dgm:prSet presAssocID="{8F1F8743-56A6-4CA4-9CF0-DAFB14EDFF6A}" presName="parentText" presStyleLbl="node1" presStyleIdx="0" presStyleCnt="4">
        <dgm:presLayoutVars>
          <dgm:chMax val="0"/>
          <dgm:bulletEnabled val="1"/>
        </dgm:presLayoutVars>
      </dgm:prSet>
      <dgm:spPr/>
    </dgm:pt>
    <dgm:pt modelId="{26A2FA11-47E2-4D6C-A447-98A8FC1A6065}" type="pres">
      <dgm:prSet presAssocID="{14B2A506-D0F7-4A7D-8191-6222956DC1D5}" presName="spacer" presStyleCnt="0"/>
      <dgm:spPr/>
    </dgm:pt>
    <dgm:pt modelId="{F5BE8163-CE81-4D48-A50C-B84AEA4FDBFB}" type="pres">
      <dgm:prSet presAssocID="{D0D927BB-EF8E-4047-8594-7FE7347CB845}" presName="parentText" presStyleLbl="node1" presStyleIdx="1" presStyleCnt="4">
        <dgm:presLayoutVars>
          <dgm:chMax val="0"/>
          <dgm:bulletEnabled val="1"/>
        </dgm:presLayoutVars>
      </dgm:prSet>
      <dgm:spPr/>
    </dgm:pt>
    <dgm:pt modelId="{99C3DA5F-6472-4374-837C-65A8E035A64B}" type="pres">
      <dgm:prSet presAssocID="{832B35F1-A6A8-479D-BAC9-A7C8B8A9C7E0}" presName="spacer" presStyleCnt="0"/>
      <dgm:spPr/>
    </dgm:pt>
    <dgm:pt modelId="{F9E97C7A-DEA5-4113-950B-77841065C282}" type="pres">
      <dgm:prSet presAssocID="{20FBEF08-A2A9-4C21-9907-3341DB6BA8F8}" presName="parentText" presStyleLbl="node1" presStyleIdx="2" presStyleCnt="4">
        <dgm:presLayoutVars>
          <dgm:chMax val="0"/>
          <dgm:bulletEnabled val="1"/>
        </dgm:presLayoutVars>
      </dgm:prSet>
      <dgm:spPr/>
    </dgm:pt>
    <dgm:pt modelId="{C2C4A8D2-5245-4421-8987-B6EC1D979BFE}" type="pres">
      <dgm:prSet presAssocID="{C5F7B745-9EE0-4A8B-A54F-2B2C26D45ED2}" presName="spacer" presStyleCnt="0"/>
      <dgm:spPr/>
    </dgm:pt>
    <dgm:pt modelId="{07C639E5-4CB2-41C8-9382-0B2AE57EC86E}" type="pres">
      <dgm:prSet presAssocID="{E6C13BEC-B696-494F-9A11-0E2EDF8CC8AE}" presName="parentText" presStyleLbl="node1" presStyleIdx="3" presStyleCnt="4">
        <dgm:presLayoutVars>
          <dgm:chMax val="0"/>
          <dgm:bulletEnabled val="1"/>
        </dgm:presLayoutVars>
      </dgm:prSet>
      <dgm:spPr/>
    </dgm:pt>
  </dgm:ptLst>
  <dgm:cxnLst>
    <dgm:cxn modelId="{4B305C0E-0642-4E24-9212-005009146839}" type="presOf" srcId="{E6C13BEC-B696-494F-9A11-0E2EDF8CC8AE}" destId="{07C639E5-4CB2-41C8-9382-0B2AE57EC86E}" srcOrd="0" destOrd="0" presId="urn:microsoft.com/office/officeart/2005/8/layout/vList2"/>
    <dgm:cxn modelId="{0ABE2F38-3369-4EBD-A14F-3DB8EBA2675A}" type="presOf" srcId="{20FBEF08-A2A9-4C21-9907-3341DB6BA8F8}" destId="{F9E97C7A-DEA5-4113-950B-77841065C282}" srcOrd="0" destOrd="0" presId="urn:microsoft.com/office/officeart/2005/8/layout/vList2"/>
    <dgm:cxn modelId="{E48DF05E-1E09-45A1-8A0D-8B5FAFC2199A}" srcId="{73FD37DA-8089-4016-B33E-028080300375}" destId="{20FBEF08-A2A9-4C21-9907-3341DB6BA8F8}" srcOrd="2" destOrd="0" parTransId="{7C6A8094-B694-408F-861A-362B1ECD87C1}" sibTransId="{C5F7B745-9EE0-4A8B-A54F-2B2C26D45ED2}"/>
    <dgm:cxn modelId="{684B5885-552C-4913-97FD-8BCC633D2B4D}" srcId="{73FD37DA-8089-4016-B33E-028080300375}" destId="{E6C13BEC-B696-494F-9A11-0E2EDF8CC8AE}" srcOrd="3" destOrd="0" parTransId="{9BB05455-8EBA-4A89-8042-38BE1F0672C6}" sibTransId="{CF357CBF-C961-419D-8319-67C3D2EC756C}"/>
    <dgm:cxn modelId="{A0DE218A-8D8F-4836-A771-855656B9F26D}" srcId="{73FD37DA-8089-4016-B33E-028080300375}" destId="{D0D927BB-EF8E-4047-8594-7FE7347CB845}" srcOrd="1" destOrd="0" parTransId="{616791B6-3264-427F-ADB9-D6D55C2FF3D6}" sibTransId="{832B35F1-A6A8-479D-BAC9-A7C8B8A9C7E0}"/>
    <dgm:cxn modelId="{8FE5938A-B278-4CBF-B75A-77D7CFED0F7B}" type="presOf" srcId="{D0D927BB-EF8E-4047-8594-7FE7347CB845}" destId="{F5BE8163-CE81-4D48-A50C-B84AEA4FDBFB}" srcOrd="0" destOrd="0" presId="urn:microsoft.com/office/officeart/2005/8/layout/vList2"/>
    <dgm:cxn modelId="{25FA579B-0C60-452F-B520-7173158E4754}" type="presOf" srcId="{8F1F8743-56A6-4CA4-9CF0-DAFB14EDFF6A}" destId="{786FB1E7-B450-4229-8B03-830CB47B1151}" srcOrd="0" destOrd="0" presId="urn:microsoft.com/office/officeart/2005/8/layout/vList2"/>
    <dgm:cxn modelId="{FE3270AE-A439-406C-89DB-9090E030657F}" srcId="{73FD37DA-8089-4016-B33E-028080300375}" destId="{8F1F8743-56A6-4CA4-9CF0-DAFB14EDFF6A}" srcOrd="0" destOrd="0" parTransId="{EC8F5279-3BAE-4392-B339-F288A74B3F6A}" sibTransId="{14B2A506-D0F7-4A7D-8191-6222956DC1D5}"/>
    <dgm:cxn modelId="{D236E0C1-DD70-4B9D-AD46-B0B75333E646}" type="presOf" srcId="{73FD37DA-8089-4016-B33E-028080300375}" destId="{E1616537-06A1-4A12-93BE-B22492A23DFD}" srcOrd="0" destOrd="0" presId="urn:microsoft.com/office/officeart/2005/8/layout/vList2"/>
    <dgm:cxn modelId="{928B3B09-E877-4232-933B-10FFA7A30066}" type="presParOf" srcId="{E1616537-06A1-4A12-93BE-B22492A23DFD}" destId="{786FB1E7-B450-4229-8B03-830CB47B1151}" srcOrd="0" destOrd="0" presId="urn:microsoft.com/office/officeart/2005/8/layout/vList2"/>
    <dgm:cxn modelId="{78893F5D-D9CA-479C-B21E-53AB709FADE3}" type="presParOf" srcId="{E1616537-06A1-4A12-93BE-B22492A23DFD}" destId="{26A2FA11-47E2-4D6C-A447-98A8FC1A6065}" srcOrd="1" destOrd="0" presId="urn:microsoft.com/office/officeart/2005/8/layout/vList2"/>
    <dgm:cxn modelId="{A49B32C9-C55B-4457-BAB8-8D4D84C8A0A3}" type="presParOf" srcId="{E1616537-06A1-4A12-93BE-B22492A23DFD}" destId="{F5BE8163-CE81-4D48-A50C-B84AEA4FDBFB}" srcOrd="2" destOrd="0" presId="urn:microsoft.com/office/officeart/2005/8/layout/vList2"/>
    <dgm:cxn modelId="{F6CC953B-AD9F-4E9B-8B1E-9996FAC872DA}" type="presParOf" srcId="{E1616537-06A1-4A12-93BE-B22492A23DFD}" destId="{99C3DA5F-6472-4374-837C-65A8E035A64B}" srcOrd="3" destOrd="0" presId="urn:microsoft.com/office/officeart/2005/8/layout/vList2"/>
    <dgm:cxn modelId="{F951BA3A-8F8F-42D9-9419-7347DE5263A6}" type="presParOf" srcId="{E1616537-06A1-4A12-93BE-B22492A23DFD}" destId="{F9E97C7A-DEA5-4113-950B-77841065C282}" srcOrd="4" destOrd="0" presId="urn:microsoft.com/office/officeart/2005/8/layout/vList2"/>
    <dgm:cxn modelId="{0772D042-5FEE-4939-A787-85D6AC01BA34}" type="presParOf" srcId="{E1616537-06A1-4A12-93BE-B22492A23DFD}" destId="{C2C4A8D2-5245-4421-8987-B6EC1D979BFE}" srcOrd="5" destOrd="0" presId="urn:microsoft.com/office/officeart/2005/8/layout/vList2"/>
    <dgm:cxn modelId="{7E6DC4FF-7754-45A2-88F1-83D2ADECA9D3}" type="presParOf" srcId="{E1616537-06A1-4A12-93BE-B22492A23DFD}" destId="{07C639E5-4CB2-41C8-9382-0B2AE57EC86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144C6-6EC3-45EC-A7CE-577ABF628391}"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62D8663F-A9FE-44C4-AE2D-71F1501DFFBE}">
      <dgm:prSet/>
      <dgm:spPr>
        <a:xfrm>
          <a:off x="354357" y="229637"/>
          <a:ext cx="6488593" cy="459073"/>
        </a:xfrm>
      </dgm:spPr>
      <dgm:t>
        <a:bodyPr/>
        <a:lstStyle/>
        <a:p>
          <a:pPr>
            <a:buNone/>
          </a:pPr>
          <a:r>
            <a:rPr lang="en-GB">
              <a:latin typeface="Segoe UI" panose="020B0502040204020203" pitchFamily="34" charset="0"/>
              <a:ea typeface="+mn-ea"/>
              <a:cs typeface="Segoe UI" panose="020B0502040204020203" pitchFamily="34" charset="0"/>
            </a:rPr>
            <a:t>Basic energy advice</a:t>
          </a:r>
          <a:endParaRPr lang="en-US" dirty="0">
            <a:latin typeface="Segoe UI" panose="020B0502040204020203" pitchFamily="34" charset="0"/>
            <a:ea typeface="+mn-ea"/>
            <a:cs typeface="Segoe UI" panose="020B0502040204020203" pitchFamily="34" charset="0"/>
          </a:endParaRPr>
        </a:p>
      </dgm:t>
    </dgm:pt>
    <dgm:pt modelId="{D2CE5A34-7CEB-4E0F-9AF8-861BD2EDC9B2}" type="parTrans" cxnId="{582BC744-8C32-4961-8003-19006405D723}">
      <dgm:prSet/>
      <dgm:spPr/>
      <dgm:t>
        <a:bodyPr/>
        <a:lstStyle/>
        <a:p>
          <a:endParaRPr lang="en-US">
            <a:latin typeface="Segoe UI" panose="020B0502040204020203" pitchFamily="34" charset="0"/>
            <a:cs typeface="Segoe UI" panose="020B0502040204020203" pitchFamily="34" charset="0"/>
          </a:endParaRPr>
        </a:p>
      </dgm:t>
    </dgm:pt>
    <dgm:pt modelId="{5B386066-0E03-4729-B202-C98ACFC7B655}" type="sibTrans" cxnId="{582BC744-8C32-4961-8003-19006405D723}">
      <dgm:prSet/>
      <dgm:spPr>
        <a:xfrm>
          <a:off x="-5708145" y="-874245"/>
          <a:ext cx="6799915" cy="6799915"/>
        </a:xfrm>
        <a:prstGeom prst="blockArc">
          <a:avLst>
            <a:gd name="adj1" fmla="val 18900000"/>
            <a:gd name="adj2" fmla="val 2700000"/>
            <a:gd name="adj3" fmla="val 318"/>
          </a:avLst>
        </a:prstGeom>
      </dgm:spPr>
      <dgm:t>
        <a:bodyPr/>
        <a:lstStyle/>
        <a:p>
          <a:endParaRPr lang="en-US">
            <a:latin typeface="Segoe UI" panose="020B0502040204020203" pitchFamily="34" charset="0"/>
            <a:cs typeface="Segoe UI" panose="020B0502040204020203" pitchFamily="34" charset="0"/>
          </a:endParaRPr>
        </a:p>
      </dgm:t>
    </dgm:pt>
    <dgm:pt modelId="{BB6CC49D-608E-461C-85FB-B7E8F3B1EF06}">
      <dgm:prSet/>
      <dgm:spPr>
        <a:xfrm>
          <a:off x="770089" y="918652"/>
          <a:ext cx="6072860" cy="459073"/>
        </a:xfrm>
      </dgm:spPr>
      <dgm:t>
        <a:bodyPr/>
        <a:lstStyle/>
        <a:p>
          <a:pPr>
            <a:buNone/>
          </a:pPr>
          <a:r>
            <a:rPr lang="en-GB">
              <a:latin typeface="Segoe UI" panose="020B0502040204020203" pitchFamily="34" charset="0"/>
              <a:ea typeface="+mn-ea"/>
              <a:cs typeface="Segoe UI" panose="020B0502040204020203" pitchFamily="34" charset="0"/>
            </a:rPr>
            <a:t>Damp, mould and condensation</a:t>
          </a:r>
          <a:endParaRPr lang="en-US" dirty="0">
            <a:latin typeface="Segoe UI" panose="020B0502040204020203" pitchFamily="34" charset="0"/>
            <a:ea typeface="+mn-ea"/>
            <a:cs typeface="Segoe UI" panose="020B0502040204020203" pitchFamily="34" charset="0"/>
          </a:endParaRPr>
        </a:p>
      </dgm:t>
    </dgm:pt>
    <dgm:pt modelId="{3E9C84DC-C97D-4F86-9509-C898C16C7968}" type="parTrans" cxnId="{D4423E68-426E-4FCE-B612-C7C46BEBBF6F}">
      <dgm:prSet/>
      <dgm:spPr/>
      <dgm:t>
        <a:bodyPr/>
        <a:lstStyle/>
        <a:p>
          <a:endParaRPr lang="en-US">
            <a:latin typeface="Segoe UI" panose="020B0502040204020203" pitchFamily="34" charset="0"/>
            <a:cs typeface="Segoe UI" panose="020B0502040204020203" pitchFamily="34" charset="0"/>
          </a:endParaRPr>
        </a:p>
      </dgm:t>
    </dgm:pt>
    <dgm:pt modelId="{DACA2603-74D8-4CCB-93A8-B6113401B306}" type="sibTrans" cxnId="{D4423E68-426E-4FCE-B612-C7C46BEBBF6F}">
      <dgm:prSet/>
      <dgm:spPr/>
      <dgm:t>
        <a:bodyPr/>
        <a:lstStyle/>
        <a:p>
          <a:endParaRPr lang="en-US">
            <a:latin typeface="Segoe UI" panose="020B0502040204020203" pitchFamily="34" charset="0"/>
            <a:cs typeface="Segoe UI" panose="020B0502040204020203" pitchFamily="34" charset="0"/>
          </a:endParaRPr>
        </a:p>
      </dgm:t>
    </dgm:pt>
    <dgm:pt modelId="{F4A93D03-D7AB-4DF6-8F83-6DF604C3ABF1}">
      <dgm:prSet/>
      <dgm:spPr>
        <a:xfrm>
          <a:off x="997909" y="1607161"/>
          <a:ext cx="5845041" cy="459073"/>
        </a:xfrm>
      </dgm:spPr>
      <dgm:t>
        <a:bodyPr/>
        <a:lstStyle/>
        <a:p>
          <a:pPr>
            <a:buNone/>
          </a:pPr>
          <a:r>
            <a:rPr lang="en-GB">
              <a:latin typeface="Segoe UI" panose="020B0502040204020203" pitchFamily="34" charset="0"/>
              <a:ea typeface="+mn-ea"/>
              <a:cs typeface="Segoe UI" panose="020B0502040204020203" pitchFamily="34" charset="0"/>
            </a:rPr>
            <a:t>Managing bills and dealing with suppliers</a:t>
          </a:r>
          <a:endParaRPr lang="en-US" dirty="0">
            <a:latin typeface="Segoe UI" panose="020B0502040204020203" pitchFamily="34" charset="0"/>
            <a:ea typeface="+mn-ea"/>
            <a:cs typeface="Segoe UI" panose="020B0502040204020203" pitchFamily="34" charset="0"/>
          </a:endParaRPr>
        </a:p>
      </dgm:t>
    </dgm:pt>
    <dgm:pt modelId="{5DF92861-6D9E-4D9F-AD07-5040D3D5A829}" type="parTrans" cxnId="{791ED7D8-CF1F-4F49-8B83-628157A7C566}">
      <dgm:prSet/>
      <dgm:spPr/>
      <dgm:t>
        <a:bodyPr/>
        <a:lstStyle/>
        <a:p>
          <a:endParaRPr lang="en-US">
            <a:latin typeface="Segoe UI" panose="020B0502040204020203" pitchFamily="34" charset="0"/>
            <a:cs typeface="Segoe UI" panose="020B0502040204020203" pitchFamily="34" charset="0"/>
          </a:endParaRPr>
        </a:p>
      </dgm:t>
    </dgm:pt>
    <dgm:pt modelId="{BFEB35E4-4D04-4EC9-890C-B0FA6AC46228}" type="sibTrans" cxnId="{791ED7D8-CF1F-4F49-8B83-628157A7C566}">
      <dgm:prSet/>
      <dgm:spPr/>
      <dgm:t>
        <a:bodyPr/>
        <a:lstStyle/>
        <a:p>
          <a:endParaRPr lang="en-US">
            <a:latin typeface="Segoe UI" panose="020B0502040204020203" pitchFamily="34" charset="0"/>
            <a:cs typeface="Segoe UI" panose="020B0502040204020203" pitchFamily="34" charset="0"/>
          </a:endParaRPr>
        </a:p>
      </dgm:t>
    </dgm:pt>
    <dgm:pt modelId="{8B477937-6A04-4363-A502-A50E8CC483E7}">
      <dgm:prSet/>
      <dgm:spPr>
        <a:xfrm>
          <a:off x="1070649" y="2296175"/>
          <a:ext cx="5772300" cy="459073"/>
        </a:xfrm>
      </dgm:spPr>
      <dgm:t>
        <a:bodyPr/>
        <a:lstStyle/>
        <a:p>
          <a:pPr>
            <a:buNone/>
          </a:pPr>
          <a:r>
            <a:rPr lang="en-GB">
              <a:latin typeface="Segoe UI" panose="020B0502040204020203" pitchFamily="34" charset="0"/>
              <a:ea typeface="+mn-ea"/>
              <a:cs typeface="Segoe UI" panose="020B0502040204020203" pitchFamily="34" charset="0"/>
            </a:rPr>
            <a:t>Heating options and controls</a:t>
          </a:r>
          <a:endParaRPr lang="en-US" dirty="0">
            <a:latin typeface="Segoe UI" panose="020B0502040204020203" pitchFamily="34" charset="0"/>
            <a:ea typeface="+mn-ea"/>
            <a:cs typeface="Segoe UI" panose="020B0502040204020203" pitchFamily="34" charset="0"/>
          </a:endParaRPr>
        </a:p>
      </dgm:t>
    </dgm:pt>
    <dgm:pt modelId="{7499CB3D-E7D5-4FB5-AF58-BBFA3972453C}" type="parTrans" cxnId="{447D62BF-D550-4980-96D0-9FE52934E1B2}">
      <dgm:prSet/>
      <dgm:spPr/>
      <dgm:t>
        <a:bodyPr/>
        <a:lstStyle/>
        <a:p>
          <a:endParaRPr lang="en-US">
            <a:latin typeface="Segoe UI" panose="020B0502040204020203" pitchFamily="34" charset="0"/>
            <a:cs typeface="Segoe UI" panose="020B0502040204020203" pitchFamily="34" charset="0"/>
          </a:endParaRPr>
        </a:p>
      </dgm:t>
    </dgm:pt>
    <dgm:pt modelId="{424BB38F-E0D9-424E-BB48-C5B10641D54C}" type="sibTrans" cxnId="{447D62BF-D550-4980-96D0-9FE52934E1B2}">
      <dgm:prSet/>
      <dgm:spPr/>
      <dgm:t>
        <a:bodyPr/>
        <a:lstStyle/>
        <a:p>
          <a:endParaRPr lang="en-US">
            <a:latin typeface="Segoe UI" panose="020B0502040204020203" pitchFamily="34" charset="0"/>
            <a:cs typeface="Segoe UI" panose="020B0502040204020203" pitchFamily="34" charset="0"/>
          </a:endParaRPr>
        </a:p>
      </dgm:t>
    </dgm:pt>
    <dgm:pt modelId="{84B7A41B-B57A-4924-B5E9-55AFCE02DF5D}">
      <dgm:prSet/>
      <dgm:spPr>
        <a:xfrm>
          <a:off x="997909" y="2985190"/>
          <a:ext cx="5845041" cy="459073"/>
        </a:xfrm>
      </dgm:spPr>
      <dgm:t>
        <a:bodyPr/>
        <a:lstStyle/>
        <a:p>
          <a:pPr>
            <a:buNone/>
          </a:pPr>
          <a:r>
            <a:rPr lang="en-GB" dirty="0">
              <a:latin typeface="Segoe UI" panose="020B0502040204020203" pitchFamily="34" charset="0"/>
              <a:ea typeface="+mn-ea"/>
              <a:cs typeface="Segoe UI" panose="020B0502040204020203" pitchFamily="34" charset="0"/>
            </a:rPr>
            <a:t>Home improvements and Draughtproofing</a:t>
          </a:r>
          <a:endParaRPr lang="en-US" dirty="0">
            <a:latin typeface="Segoe UI" panose="020B0502040204020203" pitchFamily="34" charset="0"/>
            <a:ea typeface="+mn-ea"/>
            <a:cs typeface="Segoe UI" panose="020B0502040204020203" pitchFamily="34" charset="0"/>
          </a:endParaRPr>
        </a:p>
      </dgm:t>
    </dgm:pt>
    <dgm:pt modelId="{EF9BD89A-5D51-48FC-8DB5-EA71BF2302A9}" type="parTrans" cxnId="{BB327EDB-82ED-4E3A-9686-28F0BCEA3F5D}">
      <dgm:prSet/>
      <dgm:spPr/>
      <dgm:t>
        <a:bodyPr/>
        <a:lstStyle/>
        <a:p>
          <a:endParaRPr lang="en-US">
            <a:latin typeface="Segoe UI" panose="020B0502040204020203" pitchFamily="34" charset="0"/>
            <a:cs typeface="Segoe UI" panose="020B0502040204020203" pitchFamily="34" charset="0"/>
          </a:endParaRPr>
        </a:p>
      </dgm:t>
    </dgm:pt>
    <dgm:pt modelId="{F6A55C1B-BE69-4CDC-BED9-E558D9EC4D8E}" type="sibTrans" cxnId="{BB327EDB-82ED-4E3A-9686-28F0BCEA3F5D}">
      <dgm:prSet/>
      <dgm:spPr/>
      <dgm:t>
        <a:bodyPr/>
        <a:lstStyle/>
        <a:p>
          <a:endParaRPr lang="en-US">
            <a:latin typeface="Segoe UI" panose="020B0502040204020203" pitchFamily="34" charset="0"/>
            <a:cs typeface="Segoe UI" panose="020B0502040204020203" pitchFamily="34" charset="0"/>
          </a:endParaRPr>
        </a:p>
      </dgm:t>
    </dgm:pt>
    <dgm:pt modelId="{7C3781B4-7B6A-4996-9DA7-AC5842F40634}">
      <dgm:prSet/>
      <dgm:spPr>
        <a:xfrm>
          <a:off x="354357" y="4362713"/>
          <a:ext cx="6488593" cy="459073"/>
        </a:xfrm>
      </dgm:spPr>
      <dgm:t>
        <a:bodyPr/>
        <a:lstStyle/>
        <a:p>
          <a:pPr>
            <a:buNone/>
          </a:pPr>
          <a:r>
            <a:rPr lang="en-GB">
              <a:latin typeface="Segoe UI" panose="020B0502040204020203" pitchFamily="34" charset="0"/>
              <a:ea typeface="+mn-ea"/>
              <a:cs typeface="Segoe UI" panose="020B0502040204020203" pitchFamily="34" charset="0"/>
            </a:rPr>
            <a:t>How to run a community workshop</a:t>
          </a:r>
          <a:endParaRPr lang="en-US">
            <a:latin typeface="Segoe UI" panose="020B0502040204020203" pitchFamily="34" charset="0"/>
            <a:ea typeface="+mn-ea"/>
            <a:cs typeface="Segoe UI" panose="020B0502040204020203" pitchFamily="34" charset="0"/>
          </a:endParaRPr>
        </a:p>
      </dgm:t>
    </dgm:pt>
    <dgm:pt modelId="{C29B152E-1C63-4ED5-83C1-EB76768FABB7}" type="parTrans" cxnId="{405131B0-EFFB-4986-9E93-0157B7A9CBB2}">
      <dgm:prSet/>
      <dgm:spPr/>
      <dgm:t>
        <a:bodyPr/>
        <a:lstStyle/>
        <a:p>
          <a:endParaRPr lang="en-US">
            <a:latin typeface="Segoe UI" panose="020B0502040204020203" pitchFamily="34" charset="0"/>
            <a:cs typeface="Segoe UI" panose="020B0502040204020203" pitchFamily="34" charset="0"/>
          </a:endParaRPr>
        </a:p>
      </dgm:t>
    </dgm:pt>
    <dgm:pt modelId="{BEBBF287-B3A9-4B15-81CF-8590153A474E}" type="sibTrans" cxnId="{405131B0-EFFB-4986-9E93-0157B7A9CBB2}">
      <dgm:prSet/>
      <dgm:spPr/>
      <dgm:t>
        <a:bodyPr/>
        <a:lstStyle/>
        <a:p>
          <a:endParaRPr lang="en-US">
            <a:latin typeface="Segoe UI" panose="020B0502040204020203" pitchFamily="34" charset="0"/>
            <a:cs typeface="Segoe UI" panose="020B0502040204020203" pitchFamily="34" charset="0"/>
          </a:endParaRPr>
        </a:p>
      </dgm:t>
    </dgm:pt>
    <dgm:pt modelId="{0D532963-4E2F-43E1-9BAB-3D9DA7613BE5}">
      <dgm:prSet/>
      <dgm:spPr/>
      <dgm:t>
        <a:bodyPr/>
        <a:lstStyle/>
        <a:p>
          <a:endParaRPr lang="en-GB" dirty="0">
            <a:latin typeface="Segoe UI" panose="020B0502040204020203" pitchFamily="34" charset="0"/>
            <a:cs typeface="Segoe UI" panose="020B0502040204020203" pitchFamily="34" charset="0"/>
          </a:endParaRPr>
        </a:p>
      </dgm:t>
    </dgm:pt>
    <dgm:pt modelId="{C0D355C6-82A3-4514-ABEE-F0316E976956}" type="parTrans" cxnId="{1D14D8D2-E32D-49EC-ACA0-50C3E0DA0C49}">
      <dgm:prSet/>
      <dgm:spPr/>
      <dgm:t>
        <a:bodyPr/>
        <a:lstStyle/>
        <a:p>
          <a:endParaRPr lang="en-US">
            <a:latin typeface="Segoe UI" panose="020B0502040204020203" pitchFamily="34" charset="0"/>
            <a:cs typeface="Segoe UI" panose="020B0502040204020203" pitchFamily="34" charset="0"/>
          </a:endParaRPr>
        </a:p>
      </dgm:t>
    </dgm:pt>
    <dgm:pt modelId="{D433C048-C470-4C37-9D76-B6443C3853ED}" type="sibTrans" cxnId="{1D14D8D2-E32D-49EC-ACA0-50C3E0DA0C49}">
      <dgm:prSet/>
      <dgm:spPr/>
      <dgm:t>
        <a:bodyPr/>
        <a:lstStyle/>
        <a:p>
          <a:endParaRPr lang="en-US">
            <a:latin typeface="Segoe UI" panose="020B0502040204020203" pitchFamily="34" charset="0"/>
            <a:cs typeface="Segoe UI" panose="020B0502040204020203" pitchFamily="34" charset="0"/>
          </a:endParaRPr>
        </a:p>
      </dgm:t>
    </dgm:pt>
    <dgm:pt modelId="{7CCE1A96-F8F7-4EE6-BAB4-B775DB89A45F}" type="pres">
      <dgm:prSet presAssocID="{855144C6-6EC3-45EC-A7CE-577ABF628391}" presName="vert0" presStyleCnt="0">
        <dgm:presLayoutVars>
          <dgm:dir/>
          <dgm:animOne val="branch"/>
          <dgm:animLvl val="lvl"/>
        </dgm:presLayoutVars>
      </dgm:prSet>
      <dgm:spPr/>
    </dgm:pt>
    <dgm:pt modelId="{AA549CE8-CDB1-476E-9B88-A99FCE14302C}" type="pres">
      <dgm:prSet presAssocID="{62D8663F-A9FE-44C4-AE2D-71F1501DFFBE}" presName="thickLine" presStyleLbl="alignNode1" presStyleIdx="0" presStyleCnt="7"/>
      <dgm:spPr/>
    </dgm:pt>
    <dgm:pt modelId="{FDE5C687-0F58-4336-819C-CB39FD764E66}" type="pres">
      <dgm:prSet presAssocID="{62D8663F-A9FE-44C4-AE2D-71F1501DFFBE}" presName="horz1" presStyleCnt="0"/>
      <dgm:spPr/>
    </dgm:pt>
    <dgm:pt modelId="{298840F9-B491-47A2-8588-A81330E3AACD}" type="pres">
      <dgm:prSet presAssocID="{62D8663F-A9FE-44C4-AE2D-71F1501DFFBE}" presName="tx1" presStyleLbl="revTx" presStyleIdx="0" presStyleCnt="7"/>
      <dgm:spPr>
        <a:prstGeom prst="rect">
          <a:avLst/>
        </a:prstGeom>
      </dgm:spPr>
    </dgm:pt>
    <dgm:pt modelId="{043D389B-4932-4509-8F81-F274EBE369B9}" type="pres">
      <dgm:prSet presAssocID="{62D8663F-A9FE-44C4-AE2D-71F1501DFFBE}" presName="vert1" presStyleCnt="0"/>
      <dgm:spPr/>
    </dgm:pt>
    <dgm:pt modelId="{78DE6CB4-5FC3-486F-A2BF-1E2068C54FCA}" type="pres">
      <dgm:prSet presAssocID="{BB6CC49D-608E-461C-85FB-B7E8F3B1EF06}" presName="thickLine" presStyleLbl="alignNode1" presStyleIdx="1" presStyleCnt="7"/>
      <dgm:spPr/>
    </dgm:pt>
    <dgm:pt modelId="{3B8D4F76-0CB5-4567-920E-3B74096E9D95}" type="pres">
      <dgm:prSet presAssocID="{BB6CC49D-608E-461C-85FB-B7E8F3B1EF06}" presName="horz1" presStyleCnt="0"/>
      <dgm:spPr/>
    </dgm:pt>
    <dgm:pt modelId="{D7B710BC-9CF9-412C-964F-B1FDB6FC35F0}" type="pres">
      <dgm:prSet presAssocID="{BB6CC49D-608E-461C-85FB-B7E8F3B1EF06}" presName="tx1" presStyleLbl="revTx" presStyleIdx="1" presStyleCnt="7"/>
      <dgm:spPr>
        <a:prstGeom prst="rect">
          <a:avLst/>
        </a:prstGeom>
      </dgm:spPr>
    </dgm:pt>
    <dgm:pt modelId="{77769173-9C27-4745-905C-37689524CF80}" type="pres">
      <dgm:prSet presAssocID="{BB6CC49D-608E-461C-85FB-B7E8F3B1EF06}" presName="vert1" presStyleCnt="0"/>
      <dgm:spPr/>
    </dgm:pt>
    <dgm:pt modelId="{596A2E2C-02DB-40E2-9D7C-A3696118672A}" type="pres">
      <dgm:prSet presAssocID="{F4A93D03-D7AB-4DF6-8F83-6DF604C3ABF1}" presName="thickLine" presStyleLbl="alignNode1" presStyleIdx="2" presStyleCnt="7"/>
      <dgm:spPr/>
    </dgm:pt>
    <dgm:pt modelId="{9DD2B8E5-ABE1-48C0-B906-B905D884A39E}" type="pres">
      <dgm:prSet presAssocID="{F4A93D03-D7AB-4DF6-8F83-6DF604C3ABF1}" presName="horz1" presStyleCnt="0"/>
      <dgm:spPr/>
    </dgm:pt>
    <dgm:pt modelId="{BB310461-F396-4ECE-AB5F-0A5F2365413D}" type="pres">
      <dgm:prSet presAssocID="{F4A93D03-D7AB-4DF6-8F83-6DF604C3ABF1}" presName="tx1" presStyleLbl="revTx" presStyleIdx="2" presStyleCnt="7"/>
      <dgm:spPr>
        <a:prstGeom prst="rect">
          <a:avLst/>
        </a:prstGeom>
      </dgm:spPr>
    </dgm:pt>
    <dgm:pt modelId="{07C250EB-E9EB-4ACB-8125-FC529069A75B}" type="pres">
      <dgm:prSet presAssocID="{F4A93D03-D7AB-4DF6-8F83-6DF604C3ABF1}" presName="vert1" presStyleCnt="0"/>
      <dgm:spPr/>
    </dgm:pt>
    <dgm:pt modelId="{202E744F-95C1-47AE-B985-543CBE161656}" type="pres">
      <dgm:prSet presAssocID="{8B477937-6A04-4363-A502-A50E8CC483E7}" presName="thickLine" presStyleLbl="alignNode1" presStyleIdx="3" presStyleCnt="7"/>
      <dgm:spPr/>
    </dgm:pt>
    <dgm:pt modelId="{B408CCAF-BB32-4B39-8707-33E05233506A}" type="pres">
      <dgm:prSet presAssocID="{8B477937-6A04-4363-A502-A50E8CC483E7}" presName="horz1" presStyleCnt="0"/>
      <dgm:spPr/>
    </dgm:pt>
    <dgm:pt modelId="{75B6F089-A792-4131-AF43-50ECD54E2E20}" type="pres">
      <dgm:prSet presAssocID="{8B477937-6A04-4363-A502-A50E8CC483E7}" presName="tx1" presStyleLbl="revTx" presStyleIdx="3" presStyleCnt="7"/>
      <dgm:spPr>
        <a:prstGeom prst="rect">
          <a:avLst/>
        </a:prstGeom>
      </dgm:spPr>
    </dgm:pt>
    <dgm:pt modelId="{4EA9DA46-024A-4A4E-94C4-5A98F256F638}" type="pres">
      <dgm:prSet presAssocID="{8B477937-6A04-4363-A502-A50E8CC483E7}" presName="vert1" presStyleCnt="0"/>
      <dgm:spPr/>
    </dgm:pt>
    <dgm:pt modelId="{3DC9C9DE-BE50-42B7-9157-93E62944BE28}" type="pres">
      <dgm:prSet presAssocID="{84B7A41B-B57A-4924-B5E9-55AFCE02DF5D}" presName="thickLine" presStyleLbl="alignNode1" presStyleIdx="4" presStyleCnt="7"/>
      <dgm:spPr/>
    </dgm:pt>
    <dgm:pt modelId="{58776F8B-82D7-4A55-88B8-060035749824}" type="pres">
      <dgm:prSet presAssocID="{84B7A41B-B57A-4924-B5E9-55AFCE02DF5D}" presName="horz1" presStyleCnt="0"/>
      <dgm:spPr/>
    </dgm:pt>
    <dgm:pt modelId="{1CBA586D-8647-4A02-B511-AC7B1B20A175}" type="pres">
      <dgm:prSet presAssocID="{84B7A41B-B57A-4924-B5E9-55AFCE02DF5D}" presName="tx1" presStyleLbl="revTx" presStyleIdx="4" presStyleCnt="7"/>
      <dgm:spPr>
        <a:prstGeom prst="rect">
          <a:avLst/>
        </a:prstGeom>
      </dgm:spPr>
    </dgm:pt>
    <dgm:pt modelId="{F256EEBA-A120-4AC6-9C35-410BA451D585}" type="pres">
      <dgm:prSet presAssocID="{84B7A41B-B57A-4924-B5E9-55AFCE02DF5D}" presName="vert1" presStyleCnt="0"/>
      <dgm:spPr/>
    </dgm:pt>
    <dgm:pt modelId="{F769D43A-FF4B-4FBB-B910-85305936AFF4}" type="pres">
      <dgm:prSet presAssocID="{7C3781B4-7B6A-4996-9DA7-AC5842F40634}" presName="thickLine" presStyleLbl="alignNode1" presStyleIdx="5" presStyleCnt="7"/>
      <dgm:spPr/>
    </dgm:pt>
    <dgm:pt modelId="{BF8A616A-9FA9-4628-895F-1E58477756F5}" type="pres">
      <dgm:prSet presAssocID="{7C3781B4-7B6A-4996-9DA7-AC5842F40634}" presName="horz1" presStyleCnt="0"/>
      <dgm:spPr/>
    </dgm:pt>
    <dgm:pt modelId="{65C32A98-7187-4F33-A270-42BFEB0CC87C}" type="pres">
      <dgm:prSet presAssocID="{7C3781B4-7B6A-4996-9DA7-AC5842F40634}" presName="tx1" presStyleLbl="revTx" presStyleIdx="5" presStyleCnt="7"/>
      <dgm:spPr>
        <a:prstGeom prst="rect">
          <a:avLst/>
        </a:prstGeom>
      </dgm:spPr>
    </dgm:pt>
    <dgm:pt modelId="{050BDF5A-8663-49BF-988C-7AA0D05C30BB}" type="pres">
      <dgm:prSet presAssocID="{7C3781B4-7B6A-4996-9DA7-AC5842F40634}" presName="vert1" presStyleCnt="0"/>
      <dgm:spPr/>
    </dgm:pt>
    <dgm:pt modelId="{6C9A1F44-B06A-4E26-AE42-3C1C047499D7}" type="pres">
      <dgm:prSet presAssocID="{0D532963-4E2F-43E1-9BAB-3D9DA7613BE5}" presName="thickLine" presStyleLbl="alignNode1" presStyleIdx="6" presStyleCnt="7"/>
      <dgm:spPr/>
    </dgm:pt>
    <dgm:pt modelId="{9224D947-3043-42F4-AF51-326EF7B9053D}" type="pres">
      <dgm:prSet presAssocID="{0D532963-4E2F-43E1-9BAB-3D9DA7613BE5}" presName="horz1" presStyleCnt="0"/>
      <dgm:spPr/>
    </dgm:pt>
    <dgm:pt modelId="{1DE49BD2-BE30-4378-B553-3C49EC02405B}" type="pres">
      <dgm:prSet presAssocID="{0D532963-4E2F-43E1-9BAB-3D9DA7613BE5}" presName="tx1" presStyleLbl="revTx" presStyleIdx="6" presStyleCnt="7"/>
      <dgm:spPr/>
    </dgm:pt>
    <dgm:pt modelId="{E256CB62-F607-4228-81C9-F11D54AFAAE3}" type="pres">
      <dgm:prSet presAssocID="{0D532963-4E2F-43E1-9BAB-3D9DA7613BE5}" presName="vert1" presStyleCnt="0"/>
      <dgm:spPr/>
    </dgm:pt>
  </dgm:ptLst>
  <dgm:cxnLst>
    <dgm:cxn modelId="{582BC744-8C32-4961-8003-19006405D723}" srcId="{855144C6-6EC3-45EC-A7CE-577ABF628391}" destId="{62D8663F-A9FE-44C4-AE2D-71F1501DFFBE}" srcOrd="0" destOrd="0" parTransId="{D2CE5A34-7CEB-4E0F-9AF8-861BD2EDC9B2}" sibTransId="{5B386066-0E03-4729-B202-C98ACFC7B655}"/>
    <dgm:cxn modelId="{D4423E68-426E-4FCE-B612-C7C46BEBBF6F}" srcId="{855144C6-6EC3-45EC-A7CE-577ABF628391}" destId="{BB6CC49D-608E-461C-85FB-B7E8F3B1EF06}" srcOrd="1" destOrd="0" parTransId="{3E9C84DC-C97D-4F86-9509-C898C16C7968}" sibTransId="{DACA2603-74D8-4CCB-93A8-B6113401B306}"/>
    <dgm:cxn modelId="{C66AF34E-2011-4C2E-B1DA-954F1FF61E87}" type="presOf" srcId="{855144C6-6EC3-45EC-A7CE-577ABF628391}" destId="{7CCE1A96-F8F7-4EE6-BAB4-B775DB89A45F}" srcOrd="0" destOrd="0" presId="urn:microsoft.com/office/officeart/2008/layout/LinedList"/>
    <dgm:cxn modelId="{828F1550-9715-4814-8AC1-85638917DA56}" type="presOf" srcId="{62D8663F-A9FE-44C4-AE2D-71F1501DFFBE}" destId="{298840F9-B491-47A2-8588-A81330E3AACD}" srcOrd="0" destOrd="0" presId="urn:microsoft.com/office/officeart/2008/layout/LinedList"/>
    <dgm:cxn modelId="{1EB39B7C-4B55-490C-8FA8-4F6283BBB019}" type="presOf" srcId="{7C3781B4-7B6A-4996-9DA7-AC5842F40634}" destId="{65C32A98-7187-4F33-A270-42BFEB0CC87C}" srcOrd="0" destOrd="0" presId="urn:microsoft.com/office/officeart/2008/layout/LinedList"/>
    <dgm:cxn modelId="{91D81182-A48F-4420-A568-0151ED6D8A46}" type="presOf" srcId="{0D532963-4E2F-43E1-9BAB-3D9DA7613BE5}" destId="{1DE49BD2-BE30-4378-B553-3C49EC02405B}" srcOrd="0" destOrd="0" presId="urn:microsoft.com/office/officeart/2008/layout/LinedList"/>
    <dgm:cxn modelId="{405131B0-EFFB-4986-9E93-0157B7A9CBB2}" srcId="{855144C6-6EC3-45EC-A7CE-577ABF628391}" destId="{7C3781B4-7B6A-4996-9DA7-AC5842F40634}" srcOrd="5" destOrd="0" parTransId="{C29B152E-1C63-4ED5-83C1-EB76768FABB7}" sibTransId="{BEBBF287-B3A9-4B15-81CF-8590153A474E}"/>
    <dgm:cxn modelId="{447D62BF-D550-4980-96D0-9FE52934E1B2}" srcId="{855144C6-6EC3-45EC-A7CE-577ABF628391}" destId="{8B477937-6A04-4363-A502-A50E8CC483E7}" srcOrd="3" destOrd="0" parTransId="{7499CB3D-E7D5-4FB5-AF58-BBFA3972453C}" sibTransId="{424BB38F-E0D9-424E-BB48-C5B10641D54C}"/>
    <dgm:cxn modelId="{1D14D8D2-E32D-49EC-ACA0-50C3E0DA0C49}" srcId="{855144C6-6EC3-45EC-A7CE-577ABF628391}" destId="{0D532963-4E2F-43E1-9BAB-3D9DA7613BE5}" srcOrd="6" destOrd="0" parTransId="{C0D355C6-82A3-4514-ABEE-F0316E976956}" sibTransId="{D433C048-C470-4C37-9D76-B6443C3853ED}"/>
    <dgm:cxn modelId="{791ED7D8-CF1F-4F49-8B83-628157A7C566}" srcId="{855144C6-6EC3-45EC-A7CE-577ABF628391}" destId="{F4A93D03-D7AB-4DF6-8F83-6DF604C3ABF1}" srcOrd="2" destOrd="0" parTransId="{5DF92861-6D9E-4D9F-AD07-5040D3D5A829}" sibTransId="{BFEB35E4-4D04-4EC9-890C-B0FA6AC46228}"/>
    <dgm:cxn modelId="{BB327EDB-82ED-4E3A-9686-28F0BCEA3F5D}" srcId="{855144C6-6EC3-45EC-A7CE-577ABF628391}" destId="{84B7A41B-B57A-4924-B5E9-55AFCE02DF5D}" srcOrd="4" destOrd="0" parTransId="{EF9BD89A-5D51-48FC-8DB5-EA71BF2302A9}" sibTransId="{F6A55C1B-BE69-4CDC-BED9-E558D9EC4D8E}"/>
    <dgm:cxn modelId="{F4A259E2-1018-431F-A1A6-260B4B3B9410}" type="presOf" srcId="{F4A93D03-D7AB-4DF6-8F83-6DF604C3ABF1}" destId="{BB310461-F396-4ECE-AB5F-0A5F2365413D}" srcOrd="0" destOrd="0" presId="urn:microsoft.com/office/officeart/2008/layout/LinedList"/>
    <dgm:cxn modelId="{71CD64E4-8BCA-46C9-BC05-3E3BD7F428EE}" type="presOf" srcId="{BB6CC49D-608E-461C-85FB-B7E8F3B1EF06}" destId="{D7B710BC-9CF9-412C-964F-B1FDB6FC35F0}" srcOrd="0" destOrd="0" presId="urn:microsoft.com/office/officeart/2008/layout/LinedList"/>
    <dgm:cxn modelId="{44D442F8-0DB6-4D54-AAF6-30ED94D25676}" type="presOf" srcId="{84B7A41B-B57A-4924-B5E9-55AFCE02DF5D}" destId="{1CBA586D-8647-4A02-B511-AC7B1B20A175}" srcOrd="0" destOrd="0" presId="urn:microsoft.com/office/officeart/2008/layout/LinedList"/>
    <dgm:cxn modelId="{237DE1F8-4529-410A-BDBF-47860D84EEB5}" type="presOf" srcId="{8B477937-6A04-4363-A502-A50E8CC483E7}" destId="{75B6F089-A792-4131-AF43-50ECD54E2E20}" srcOrd="0" destOrd="0" presId="urn:microsoft.com/office/officeart/2008/layout/LinedList"/>
    <dgm:cxn modelId="{86E870DB-07CD-45B4-A51A-3DBCCE1CFF68}" type="presParOf" srcId="{7CCE1A96-F8F7-4EE6-BAB4-B775DB89A45F}" destId="{AA549CE8-CDB1-476E-9B88-A99FCE14302C}" srcOrd="0" destOrd="0" presId="urn:microsoft.com/office/officeart/2008/layout/LinedList"/>
    <dgm:cxn modelId="{B75B910D-E268-42F2-B1A8-53EE3095005B}" type="presParOf" srcId="{7CCE1A96-F8F7-4EE6-BAB4-B775DB89A45F}" destId="{FDE5C687-0F58-4336-819C-CB39FD764E66}" srcOrd="1" destOrd="0" presId="urn:microsoft.com/office/officeart/2008/layout/LinedList"/>
    <dgm:cxn modelId="{01A76458-C1B0-4D20-BCB7-FCDB8C620750}" type="presParOf" srcId="{FDE5C687-0F58-4336-819C-CB39FD764E66}" destId="{298840F9-B491-47A2-8588-A81330E3AACD}" srcOrd="0" destOrd="0" presId="urn:microsoft.com/office/officeart/2008/layout/LinedList"/>
    <dgm:cxn modelId="{A84EF794-2FFE-440C-A210-21266D01D6A2}" type="presParOf" srcId="{FDE5C687-0F58-4336-819C-CB39FD764E66}" destId="{043D389B-4932-4509-8F81-F274EBE369B9}" srcOrd="1" destOrd="0" presId="urn:microsoft.com/office/officeart/2008/layout/LinedList"/>
    <dgm:cxn modelId="{04E6EC7E-2540-4D10-8E67-7A4D2980B594}" type="presParOf" srcId="{7CCE1A96-F8F7-4EE6-BAB4-B775DB89A45F}" destId="{78DE6CB4-5FC3-486F-A2BF-1E2068C54FCA}" srcOrd="2" destOrd="0" presId="urn:microsoft.com/office/officeart/2008/layout/LinedList"/>
    <dgm:cxn modelId="{08C945E9-76DF-449C-942F-CC2A50C4DD47}" type="presParOf" srcId="{7CCE1A96-F8F7-4EE6-BAB4-B775DB89A45F}" destId="{3B8D4F76-0CB5-4567-920E-3B74096E9D95}" srcOrd="3" destOrd="0" presId="urn:microsoft.com/office/officeart/2008/layout/LinedList"/>
    <dgm:cxn modelId="{A597CD00-0489-46C8-A1DE-C20682B559EF}" type="presParOf" srcId="{3B8D4F76-0CB5-4567-920E-3B74096E9D95}" destId="{D7B710BC-9CF9-412C-964F-B1FDB6FC35F0}" srcOrd="0" destOrd="0" presId="urn:microsoft.com/office/officeart/2008/layout/LinedList"/>
    <dgm:cxn modelId="{AEAE0B5F-B3BD-4892-835B-EDF9543912BF}" type="presParOf" srcId="{3B8D4F76-0CB5-4567-920E-3B74096E9D95}" destId="{77769173-9C27-4745-905C-37689524CF80}" srcOrd="1" destOrd="0" presId="urn:microsoft.com/office/officeart/2008/layout/LinedList"/>
    <dgm:cxn modelId="{6F5F0337-18FA-45FB-9DEF-38E2B64D8033}" type="presParOf" srcId="{7CCE1A96-F8F7-4EE6-BAB4-B775DB89A45F}" destId="{596A2E2C-02DB-40E2-9D7C-A3696118672A}" srcOrd="4" destOrd="0" presId="urn:microsoft.com/office/officeart/2008/layout/LinedList"/>
    <dgm:cxn modelId="{A4BCAE1E-4260-4713-B194-6132D04152EE}" type="presParOf" srcId="{7CCE1A96-F8F7-4EE6-BAB4-B775DB89A45F}" destId="{9DD2B8E5-ABE1-48C0-B906-B905D884A39E}" srcOrd="5" destOrd="0" presId="urn:microsoft.com/office/officeart/2008/layout/LinedList"/>
    <dgm:cxn modelId="{B9738897-20C4-4BE2-AB22-159A2EF07C40}" type="presParOf" srcId="{9DD2B8E5-ABE1-48C0-B906-B905D884A39E}" destId="{BB310461-F396-4ECE-AB5F-0A5F2365413D}" srcOrd="0" destOrd="0" presId="urn:microsoft.com/office/officeart/2008/layout/LinedList"/>
    <dgm:cxn modelId="{6797D6DF-241B-4078-BD59-D592436CC1F3}" type="presParOf" srcId="{9DD2B8E5-ABE1-48C0-B906-B905D884A39E}" destId="{07C250EB-E9EB-4ACB-8125-FC529069A75B}" srcOrd="1" destOrd="0" presId="urn:microsoft.com/office/officeart/2008/layout/LinedList"/>
    <dgm:cxn modelId="{968AFD45-646F-49C4-8A02-43B38A6C5265}" type="presParOf" srcId="{7CCE1A96-F8F7-4EE6-BAB4-B775DB89A45F}" destId="{202E744F-95C1-47AE-B985-543CBE161656}" srcOrd="6" destOrd="0" presId="urn:microsoft.com/office/officeart/2008/layout/LinedList"/>
    <dgm:cxn modelId="{22908FF3-F760-470F-9803-FDC802563CDA}" type="presParOf" srcId="{7CCE1A96-F8F7-4EE6-BAB4-B775DB89A45F}" destId="{B408CCAF-BB32-4B39-8707-33E05233506A}" srcOrd="7" destOrd="0" presId="urn:microsoft.com/office/officeart/2008/layout/LinedList"/>
    <dgm:cxn modelId="{F50FA191-7C8B-4424-B314-C435A9E6F7A8}" type="presParOf" srcId="{B408CCAF-BB32-4B39-8707-33E05233506A}" destId="{75B6F089-A792-4131-AF43-50ECD54E2E20}" srcOrd="0" destOrd="0" presId="urn:microsoft.com/office/officeart/2008/layout/LinedList"/>
    <dgm:cxn modelId="{DFF51013-EF03-4E10-AF78-377548398B02}" type="presParOf" srcId="{B408CCAF-BB32-4B39-8707-33E05233506A}" destId="{4EA9DA46-024A-4A4E-94C4-5A98F256F638}" srcOrd="1" destOrd="0" presId="urn:microsoft.com/office/officeart/2008/layout/LinedList"/>
    <dgm:cxn modelId="{8CFA5781-70BE-47F4-909C-D2C91C2C9833}" type="presParOf" srcId="{7CCE1A96-F8F7-4EE6-BAB4-B775DB89A45F}" destId="{3DC9C9DE-BE50-42B7-9157-93E62944BE28}" srcOrd="8" destOrd="0" presId="urn:microsoft.com/office/officeart/2008/layout/LinedList"/>
    <dgm:cxn modelId="{41B18038-8AEA-4816-BB93-B54985947E57}" type="presParOf" srcId="{7CCE1A96-F8F7-4EE6-BAB4-B775DB89A45F}" destId="{58776F8B-82D7-4A55-88B8-060035749824}" srcOrd="9" destOrd="0" presId="urn:microsoft.com/office/officeart/2008/layout/LinedList"/>
    <dgm:cxn modelId="{F082B0CF-F6DE-4F0B-B408-EF588F6838F1}" type="presParOf" srcId="{58776F8B-82D7-4A55-88B8-060035749824}" destId="{1CBA586D-8647-4A02-B511-AC7B1B20A175}" srcOrd="0" destOrd="0" presId="urn:microsoft.com/office/officeart/2008/layout/LinedList"/>
    <dgm:cxn modelId="{DC50F8CD-49E0-4FBD-8A60-2BB582D69A6A}" type="presParOf" srcId="{58776F8B-82D7-4A55-88B8-060035749824}" destId="{F256EEBA-A120-4AC6-9C35-410BA451D585}" srcOrd="1" destOrd="0" presId="urn:microsoft.com/office/officeart/2008/layout/LinedList"/>
    <dgm:cxn modelId="{0F10B56B-391F-4E31-9B73-C815CD5E1EF1}" type="presParOf" srcId="{7CCE1A96-F8F7-4EE6-BAB4-B775DB89A45F}" destId="{F769D43A-FF4B-4FBB-B910-85305936AFF4}" srcOrd="10" destOrd="0" presId="urn:microsoft.com/office/officeart/2008/layout/LinedList"/>
    <dgm:cxn modelId="{EE83E0AB-7C63-4E90-8A1E-1DF0C46E7D25}" type="presParOf" srcId="{7CCE1A96-F8F7-4EE6-BAB4-B775DB89A45F}" destId="{BF8A616A-9FA9-4628-895F-1E58477756F5}" srcOrd="11" destOrd="0" presId="urn:microsoft.com/office/officeart/2008/layout/LinedList"/>
    <dgm:cxn modelId="{CF1AA9E8-2091-4DDF-992D-07AAF694F3AF}" type="presParOf" srcId="{BF8A616A-9FA9-4628-895F-1E58477756F5}" destId="{65C32A98-7187-4F33-A270-42BFEB0CC87C}" srcOrd="0" destOrd="0" presId="urn:microsoft.com/office/officeart/2008/layout/LinedList"/>
    <dgm:cxn modelId="{EC5274D0-597E-4FD1-86B6-F71499ED8D90}" type="presParOf" srcId="{BF8A616A-9FA9-4628-895F-1E58477756F5}" destId="{050BDF5A-8663-49BF-988C-7AA0D05C30BB}" srcOrd="1" destOrd="0" presId="urn:microsoft.com/office/officeart/2008/layout/LinedList"/>
    <dgm:cxn modelId="{4D68F53C-63A3-4B03-8F54-FEF3F9A1AC5C}" type="presParOf" srcId="{7CCE1A96-F8F7-4EE6-BAB4-B775DB89A45F}" destId="{6C9A1F44-B06A-4E26-AE42-3C1C047499D7}" srcOrd="12" destOrd="0" presId="urn:microsoft.com/office/officeart/2008/layout/LinedList"/>
    <dgm:cxn modelId="{53A682FA-6408-4678-86C1-49C5C2D64B29}" type="presParOf" srcId="{7CCE1A96-F8F7-4EE6-BAB4-B775DB89A45F}" destId="{9224D947-3043-42F4-AF51-326EF7B9053D}" srcOrd="13" destOrd="0" presId="urn:microsoft.com/office/officeart/2008/layout/LinedList"/>
    <dgm:cxn modelId="{80351B67-B794-442A-82D0-9FC0E5FCA0E8}" type="presParOf" srcId="{9224D947-3043-42F4-AF51-326EF7B9053D}" destId="{1DE49BD2-BE30-4378-B553-3C49EC02405B}" srcOrd="0" destOrd="0" presId="urn:microsoft.com/office/officeart/2008/layout/LinedList"/>
    <dgm:cxn modelId="{EDBE9CA0-913E-4D65-86F8-5BE632FEF98E}" type="presParOf" srcId="{9224D947-3043-42F4-AF51-326EF7B9053D}" destId="{E256CB62-F607-4228-81C9-F11D54AFAAE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FB1E7-B450-4229-8B03-830CB47B1151}">
      <dsp:nvSpPr>
        <dsp:cNvPr id="0" name=""/>
        <dsp:cNvSpPr/>
      </dsp:nvSpPr>
      <dsp:spPr>
        <a:xfrm>
          <a:off x="0" y="6882"/>
          <a:ext cx="10058399" cy="8985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Vision</a:t>
          </a:r>
          <a:r>
            <a:rPr lang="en-GB" sz="2000" kern="1200" dirty="0"/>
            <a:t>- sustainability, reduced carbon emissions, fair access to affordable energy</a:t>
          </a:r>
          <a:endParaRPr lang="en-US" sz="2000" kern="1200" dirty="0"/>
        </a:p>
      </dsp:txBody>
      <dsp:txXfrm>
        <a:off x="43864" y="50746"/>
        <a:ext cx="9970671" cy="810832"/>
      </dsp:txXfrm>
    </dsp:sp>
    <dsp:sp modelId="{F5BE8163-CE81-4D48-A50C-B84AEA4FDBFB}">
      <dsp:nvSpPr>
        <dsp:cNvPr id="0" name=""/>
        <dsp:cNvSpPr/>
      </dsp:nvSpPr>
      <dsp:spPr>
        <a:xfrm>
          <a:off x="0" y="1043682"/>
          <a:ext cx="10058399" cy="898560"/>
        </a:xfrm>
        <a:prstGeom prst="roundRect">
          <a:avLst/>
        </a:prstGeom>
        <a:solidFill>
          <a:schemeClr val="accent4">
            <a:hueOff val="-3459548"/>
            <a:satOff val="-16"/>
            <a:lumOff val="-48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Mission</a:t>
          </a:r>
          <a:r>
            <a:rPr lang="en-GB" sz="2000" kern="1200" dirty="0"/>
            <a:t>- share knowledge and practical experience, empower others</a:t>
          </a:r>
          <a:endParaRPr lang="en-US" sz="2000" kern="1200" dirty="0"/>
        </a:p>
      </dsp:txBody>
      <dsp:txXfrm>
        <a:off x="43864" y="1087546"/>
        <a:ext cx="9970671" cy="810832"/>
      </dsp:txXfrm>
    </dsp:sp>
    <dsp:sp modelId="{F9E97C7A-DEA5-4113-950B-77841065C282}">
      <dsp:nvSpPr>
        <dsp:cNvPr id="0" name=""/>
        <dsp:cNvSpPr/>
      </dsp:nvSpPr>
      <dsp:spPr>
        <a:xfrm>
          <a:off x="0" y="2080482"/>
          <a:ext cx="10058399" cy="898560"/>
        </a:xfrm>
        <a:prstGeom prst="roundRect">
          <a:avLst/>
        </a:prstGeom>
        <a:solidFill>
          <a:schemeClr val="accent4">
            <a:hueOff val="-6919095"/>
            <a:satOff val="-33"/>
            <a:lumOff val="-96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With 100 staff we have up to 100 different, separately-funded projects at any one time</a:t>
          </a:r>
          <a:br>
            <a:rPr lang="en-GB" sz="2000" kern="1200" dirty="0"/>
          </a:br>
          <a:endParaRPr lang="en-US" sz="2000" kern="1200" dirty="0"/>
        </a:p>
      </dsp:txBody>
      <dsp:txXfrm>
        <a:off x="43864" y="2124346"/>
        <a:ext cx="9970671" cy="810832"/>
      </dsp:txXfrm>
    </dsp:sp>
    <dsp:sp modelId="{07C639E5-4CB2-41C8-9382-0B2AE57EC86E}">
      <dsp:nvSpPr>
        <dsp:cNvPr id="0" name=""/>
        <dsp:cNvSpPr/>
      </dsp:nvSpPr>
      <dsp:spPr>
        <a:xfrm>
          <a:off x="0" y="3117282"/>
          <a:ext cx="10058399" cy="898560"/>
        </a:xfrm>
        <a:prstGeom prst="roundRect">
          <a:avLst/>
        </a:prstGeom>
        <a:solidFill>
          <a:schemeClr val="accent4">
            <a:hueOff val="-10378642"/>
            <a:satOff val="-49"/>
            <a:lumOff val="-14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“Change the way people think and act around energy”</a:t>
          </a:r>
          <a:endParaRPr lang="en-US" sz="2000" kern="1200" dirty="0"/>
        </a:p>
      </dsp:txBody>
      <dsp:txXfrm>
        <a:off x="43864" y="3161146"/>
        <a:ext cx="9970671" cy="810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49CE8-CDB1-476E-9B88-A99FCE14302C}">
      <dsp:nvSpPr>
        <dsp:cNvPr id="0" name=""/>
        <dsp:cNvSpPr/>
      </dsp:nvSpPr>
      <dsp:spPr>
        <a:xfrm>
          <a:off x="0" y="616"/>
          <a:ext cx="691038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840F9-B491-47A2-8588-A81330E3AACD}">
      <dsp:nvSpPr>
        <dsp:cNvPr id="0" name=""/>
        <dsp:cNvSpPr/>
      </dsp:nvSpPr>
      <dsp:spPr>
        <a:xfrm>
          <a:off x="0" y="616"/>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Segoe UI" panose="020B0502040204020203" pitchFamily="34" charset="0"/>
              <a:ea typeface="+mn-ea"/>
              <a:cs typeface="Segoe UI" panose="020B0502040204020203" pitchFamily="34" charset="0"/>
            </a:rPr>
            <a:t>Basic energy advice</a:t>
          </a:r>
          <a:endParaRPr lang="en-US" sz="2700" kern="1200" dirty="0">
            <a:latin typeface="Segoe UI" panose="020B0502040204020203" pitchFamily="34" charset="0"/>
            <a:ea typeface="+mn-ea"/>
            <a:cs typeface="Segoe UI" panose="020B0502040204020203" pitchFamily="34" charset="0"/>
          </a:endParaRPr>
        </a:p>
      </dsp:txBody>
      <dsp:txXfrm>
        <a:off x="0" y="616"/>
        <a:ext cx="6910387" cy="721455"/>
      </dsp:txXfrm>
    </dsp:sp>
    <dsp:sp modelId="{78DE6CB4-5FC3-486F-A2BF-1E2068C54FCA}">
      <dsp:nvSpPr>
        <dsp:cNvPr id="0" name=""/>
        <dsp:cNvSpPr/>
      </dsp:nvSpPr>
      <dsp:spPr>
        <a:xfrm>
          <a:off x="0" y="722072"/>
          <a:ext cx="6910387" cy="0"/>
        </a:xfrm>
        <a:prstGeom prst="line">
          <a:avLst/>
        </a:prstGeom>
        <a:solidFill>
          <a:schemeClr val="accent3">
            <a:hueOff val="1698769"/>
            <a:satOff val="-139"/>
            <a:lumOff val="-359"/>
            <a:alphaOff val="0"/>
          </a:schemeClr>
        </a:solidFill>
        <a:ln w="15875" cap="flat" cmpd="sng" algn="ctr">
          <a:solidFill>
            <a:schemeClr val="accent3">
              <a:hueOff val="1698769"/>
              <a:satOff val="-139"/>
              <a:lumOff val="-3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710BC-9CF9-412C-964F-B1FDB6FC35F0}">
      <dsp:nvSpPr>
        <dsp:cNvPr id="0" name=""/>
        <dsp:cNvSpPr/>
      </dsp:nvSpPr>
      <dsp:spPr>
        <a:xfrm>
          <a:off x="0" y="722072"/>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Segoe UI" panose="020B0502040204020203" pitchFamily="34" charset="0"/>
              <a:ea typeface="+mn-ea"/>
              <a:cs typeface="Segoe UI" panose="020B0502040204020203" pitchFamily="34" charset="0"/>
            </a:rPr>
            <a:t>Damp, mould and condensation</a:t>
          </a:r>
          <a:endParaRPr lang="en-US" sz="2700" kern="1200" dirty="0">
            <a:latin typeface="Segoe UI" panose="020B0502040204020203" pitchFamily="34" charset="0"/>
            <a:ea typeface="+mn-ea"/>
            <a:cs typeface="Segoe UI" panose="020B0502040204020203" pitchFamily="34" charset="0"/>
          </a:endParaRPr>
        </a:p>
      </dsp:txBody>
      <dsp:txXfrm>
        <a:off x="0" y="722072"/>
        <a:ext cx="6910387" cy="721455"/>
      </dsp:txXfrm>
    </dsp:sp>
    <dsp:sp modelId="{596A2E2C-02DB-40E2-9D7C-A3696118672A}">
      <dsp:nvSpPr>
        <dsp:cNvPr id="0" name=""/>
        <dsp:cNvSpPr/>
      </dsp:nvSpPr>
      <dsp:spPr>
        <a:xfrm>
          <a:off x="0" y="1443528"/>
          <a:ext cx="6910387" cy="0"/>
        </a:xfrm>
        <a:prstGeom prst="line">
          <a:avLst/>
        </a:prstGeom>
        <a:solidFill>
          <a:schemeClr val="accent3">
            <a:hueOff val="3397538"/>
            <a:satOff val="-277"/>
            <a:lumOff val="-719"/>
            <a:alphaOff val="0"/>
          </a:schemeClr>
        </a:solidFill>
        <a:ln w="15875" cap="flat" cmpd="sng" algn="ctr">
          <a:solidFill>
            <a:schemeClr val="accent3">
              <a:hueOff val="3397538"/>
              <a:satOff val="-277"/>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10461-F396-4ECE-AB5F-0A5F2365413D}">
      <dsp:nvSpPr>
        <dsp:cNvPr id="0" name=""/>
        <dsp:cNvSpPr/>
      </dsp:nvSpPr>
      <dsp:spPr>
        <a:xfrm>
          <a:off x="0" y="1443528"/>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Segoe UI" panose="020B0502040204020203" pitchFamily="34" charset="0"/>
              <a:ea typeface="+mn-ea"/>
              <a:cs typeface="Segoe UI" panose="020B0502040204020203" pitchFamily="34" charset="0"/>
            </a:rPr>
            <a:t>Managing bills and dealing with suppliers</a:t>
          </a:r>
          <a:endParaRPr lang="en-US" sz="2700" kern="1200" dirty="0">
            <a:latin typeface="Segoe UI" panose="020B0502040204020203" pitchFamily="34" charset="0"/>
            <a:ea typeface="+mn-ea"/>
            <a:cs typeface="Segoe UI" panose="020B0502040204020203" pitchFamily="34" charset="0"/>
          </a:endParaRPr>
        </a:p>
      </dsp:txBody>
      <dsp:txXfrm>
        <a:off x="0" y="1443528"/>
        <a:ext cx="6910387" cy="721455"/>
      </dsp:txXfrm>
    </dsp:sp>
    <dsp:sp modelId="{202E744F-95C1-47AE-B985-543CBE161656}">
      <dsp:nvSpPr>
        <dsp:cNvPr id="0" name=""/>
        <dsp:cNvSpPr/>
      </dsp:nvSpPr>
      <dsp:spPr>
        <a:xfrm>
          <a:off x="0" y="2164984"/>
          <a:ext cx="6910387" cy="0"/>
        </a:xfrm>
        <a:prstGeom prst="line">
          <a:avLst/>
        </a:prstGeom>
        <a:solidFill>
          <a:schemeClr val="accent3">
            <a:hueOff val="5096307"/>
            <a:satOff val="-416"/>
            <a:lumOff val="-1078"/>
            <a:alphaOff val="0"/>
          </a:schemeClr>
        </a:solidFill>
        <a:ln w="15875" cap="flat" cmpd="sng" algn="ctr">
          <a:solidFill>
            <a:schemeClr val="accent3">
              <a:hueOff val="5096307"/>
              <a:satOff val="-416"/>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B6F089-A792-4131-AF43-50ECD54E2E20}">
      <dsp:nvSpPr>
        <dsp:cNvPr id="0" name=""/>
        <dsp:cNvSpPr/>
      </dsp:nvSpPr>
      <dsp:spPr>
        <a:xfrm>
          <a:off x="0" y="2164984"/>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Segoe UI" panose="020B0502040204020203" pitchFamily="34" charset="0"/>
              <a:ea typeface="+mn-ea"/>
              <a:cs typeface="Segoe UI" panose="020B0502040204020203" pitchFamily="34" charset="0"/>
            </a:rPr>
            <a:t>Heating options and controls</a:t>
          </a:r>
          <a:endParaRPr lang="en-US" sz="2700" kern="1200" dirty="0">
            <a:latin typeface="Segoe UI" panose="020B0502040204020203" pitchFamily="34" charset="0"/>
            <a:ea typeface="+mn-ea"/>
            <a:cs typeface="Segoe UI" panose="020B0502040204020203" pitchFamily="34" charset="0"/>
          </a:endParaRPr>
        </a:p>
      </dsp:txBody>
      <dsp:txXfrm>
        <a:off x="0" y="2164984"/>
        <a:ext cx="6910387" cy="721455"/>
      </dsp:txXfrm>
    </dsp:sp>
    <dsp:sp modelId="{3DC9C9DE-BE50-42B7-9157-93E62944BE28}">
      <dsp:nvSpPr>
        <dsp:cNvPr id="0" name=""/>
        <dsp:cNvSpPr/>
      </dsp:nvSpPr>
      <dsp:spPr>
        <a:xfrm>
          <a:off x="0" y="2886440"/>
          <a:ext cx="6910387" cy="0"/>
        </a:xfrm>
        <a:prstGeom prst="line">
          <a:avLst/>
        </a:prstGeom>
        <a:solidFill>
          <a:schemeClr val="accent3">
            <a:hueOff val="6795076"/>
            <a:satOff val="-554"/>
            <a:lumOff val="-1438"/>
            <a:alphaOff val="0"/>
          </a:schemeClr>
        </a:solidFill>
        <a:ln w="15875" cap="flat" cmpd="sng" algn="ctr">
          <a:solidFill>
            <a:schemeClr val="accent3">
              <a:hueOff val="6795076"/>
              <a:satOff val="-554"/>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A586D-8647-4A02-B511-AC7B1B20A175}">
      <dsp:nvSpPr>
        <dsp:cNvPr id="0" name=""/>
        <dsp:cNvSpPr/>
      </dsp:nvSpPr>
      <dsp:spPr>
        <a:xfrm>
          <a:off x="0" y="2886440"/>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latin typeface="Segoe UI" panose="020B0502040204020203" pitchFamily="34" charset="0"/>
              <a:ea typeface="+mn-ea"/>
              <a:cs typeface="Segoe UI" panose="020B0502040204020203" pitchFamily="34" charset="0"/>
            </a:rPr>
            <a:t>Home improvements and Draughtproofing</a:t>
          </a:r>
          <a:endParaRPr lang="en-US" sz="2700" kern="1200" dirty="0">
            <a:latin typeface="Segoe UI" panose="020B0502040204020203" pitchFamily="34" charset="0"/>
            <a:ea typeface="+mn-ea"/>
            <a:cs typeface="Segoe UI" panose="020B0502040204020203" pitchFamily="34" charset="0"/>
          </a:endParaRPr>
        </a:p>
      </dsp:txBody>
      <dsp:txXfrm>
        <a:off x="0" y="2886440"/>
        <a:ext cx="6910387" cy="721455"/>
      </dsp:txXfrm>
    </dsp:sp>
    <dsp:sp modelId="{F769D43A-FF4B-4FBB-B910-85305936AFF4}">
      <dsp:nvSpPr>
        <dsp:cNvPr id="0" name=""/>
        <dsp:cNvSpPr/>
      </dsp:nvSpPr>
      <dsp:spPr>
        <a:xfrm>
          <a:off x="0" y="3607896"/>
          <a:ext cx="6910387" cy="0"/>
        </a:xfrm>
        <a:prstGeom prst="line">
          <a:avLst/>
        </a:prstGeom>
        <a:solidFill>
          <a:schemeClr val="accent3">
            <a:hueOff val="8493844"/>
            <a:satOff val="-693"/>
            <a:lumOff val="-1797"/>
            <a:alphaOff val="0"/>
          </a:schemeClr>
        </a:solidFill>
        <a:ln w="15875" cap="flat" cmpd="sng" algn="ctr">
          <a:solidFill>
            <a:schemeClr val="accent3">
              <a:hueOff val="8493844"/>
              <a:satOff val="-693"/>
              <a:lumOff val="-17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C32A98-7187-4F33-A270-42BFEB0CC87C}">
      <dsp:nvSpPr>
        <dsp:cNvPr id="0" name=""/>
        <dsp:cNvSpPr/>
      </dsp:nvSpPr>
      <dsp:spPr>
        <a:xfrm>
          <a:off x="0" y="3607896"/>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Segoe UI" panose="020B0502040204020203" pitchFamily="34" charset="0"/>
              <a:ea typeface="+mn-ea"/>
              <a:cs typeface="Segoe UI" panose="020B0502040204020203" pitchFamily="34" charset="0"/>
            </a:rPr>
            <a:t>How to run a community workshop</a:t>
          </a:r>
          <a:endParaRPr lang="en-US" sz="2700" kern="1200">
            <a:latin typeface="Segoe UI" panose="020B0502040204020203" pitchFamily="34" charset="0"/>
            <a:ea typeface="+mn-ea"/>
            <a:cs typeface="Segoe UI" panose="020B0502040204020203" pitchFamily="34" charset="0"/>
          </a:endParaRPr>
        </a:p>
      </dsp:txBody>
      <dsp:txXfrm>
        <a:off x="0" y="3607896"/>
        <a:ext cx="6910387" cy="721455"/>
      </dsp:txXfrm>
    </dsp:sp>
    <dsp:sp modelId="{6C9A1F44-B06A-4E26-AE42-3C1C047499D7}">
      <dsp:nvSpPr>
        <dsp:cNvPr id="0" name=""/>
        <dsp:cNvSpPr/>
      </dsp:nvSpPr>
      <dsp:spPr>
        <a:xfrm>
          <a:off x="0" y="4329352"/>
          <a:ext cx="6910387" cy="0"/>
        </a:xfrm>
        <a:prstGeom prst="line">
          <a:avLst/>
        </a:prstGeom>
        <a:solidFill>
          <a:schemeClr val="accent3">
            <a:hueOff val="10192614"/>
            <a:satOff val="-831"/>
            <a:lumOff val="-2157"/>
            <a:alphaOff val="0"/>
          </a:schemeClr>
        </a:solidFill>
        <a:ln w="15875" cap="flat" cmpd="sng" algn="ctr">
          <a:solidFill>
            <a:schemeClr val="accent3">
              <a:hueOff val="10192614"/>
              <a:satOff val="-831"/>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E49BD2-BE30-4378-B553-3C49EC02405B}">
      <dsp:nvSpPr>
        <dsp:cNvPr id="0" name=""/>
        <dsp:cNvSpPr/>
      </dsp:nvSpPr>
      <dsp:spPr>
        <a:xfrm>
          <a:off x="0" y="4329352"/>
          <a:ext cx="6910387" cy="72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endParaRPr lang="en-GB" sz="2700" kern="1200" dirty="0">
            <a:latin typeface="Segoe UI" panose="020B0502040204020203" pitchFamily="34" charset="0"/>
            <a:cs typeface="Segoe UI" panose="020B0502040204020203" pitchFamily="34" charset="0"/>
          </a:endParaRPr>
        </a:p>
      </dsp:txBody>
      <dsp:txXfrm>
        <a:off x="0" y="4329352"/>
        <a:ext cx="6910387" cy="7214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0B9C386-A0AB-4256-AFF4-B96066299661}" type="datetimeFigureOut">
              <a:rPr lang="en-GB" smtClean="0"/>
              <a:t>05/12/2023</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1853A16A-52BF-4C4A-B423-3E280DB00BDE}" type="slidenum">
              <a:rPr lang="en-GB" smtClean="0"/>
              <a:t>‹#›</a:t>
            </a:fld>
            <a:endParaRPr lang="en-GB"/>
          </a:p>
        </p:txBody>
      </p:sp>
    </p:spTree>
    <p:extLst>
      <p:ext uri="{BB962C8B-B14F-4D97-AF65-F5344CB8AC3E}">
        <p14:creationId xmlns:p14="http://schemas.microsoft.com/office/powerpoint/2010/main" val="2964329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a:t>
            </a:fld>
            <a:endParaRPr lang="en-GB"/>
          </a:p>
        </p:txBody>
      </p:sp>
    </p:spTree>
    <p:extLst>
      <p:ext uri="{BB962C8B-B14F-4D97-AF65-F5344CB8AC3E}">
        <p14:creationId xmlns:p14="http://schemas.microsoft.com/office/powerpoint/2010/main" val="104399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How do we make the situation better?</a:t>
            </a:r>
          </a:p>
          <a:p>
            <a:endParaRPr lang="en-GB" sz="1400" dirty="0"/>
          </a:p>
          <a:p>
            <a:r>
              <a:rPr lang="en-GB" sz="1400" dirty="0"/>
              <a:t>We always focus on heating and hot water first as this is the most expensive thing we do. </a:t>
            </a:r>
          </a:p>
          <a:p>
            <a:r>
              <a:rPr lang="en-GB" sz="1400" dirty="0"/>
              <a:t>We aim to match the controls to the way clients live their lives, making sure they are warm enough but that they are not wasting energy and money.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Adjust the heating controls so it matches the lifestyle and only have it on when it needs to be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ea typeface="Calibri" panose="020F0502020204030204" pitchFamily="34" charset="0"/>
                <a:cs typeface="Times New Roman" panose="02020603050405020304" pitchFamily="18" charset="0"/>
              </a:rPr>
              <a:t>Set thermostat between 18-21˚C, each 1˚C costs roughly 10% so turning it down by 1 degree, may not even be noticed but it will save money. </a:t>
            </a:r>
          </a:p>
          <a:p>
            <a:endParaRPr lang="en-GB" sz="1400" dirty="0"/>
          </a:p>
          <a:p>
            <a:r>
              <a:rPr lang="en-GB" sz="1400" dirty="0"/>
              <a:t>We have lots of other energy saving tips that we can share with you  to advise your clients (but only after the heating) </a:t>
            </a:r>
          </a:p>
          <a:p>
            <a:endParaRPr lang="en-GB" sz="1400" dirty="0"/>
          </a:p>
          <a:p>
            <a:r>
              <a:rPr lang="en-GB" sz="1400" dirty="0"/>
              <a:t>During the crisis we have had to adapt the advice we give, in some cases reassuring clients and encouraging them to turn their heating on as many  people are anxious about the cost.  We have tips on what you can advise your clients to do if they are in a desperate financial situation. </a:t>
            </a: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10</a:t>
            </a:fld>
            <a:endParaRPr lang="en-GB"/>
          </a:p>
        </p:txBody>
      </p:sp>
    </p:spTree>
    <p:extLst>
      <p:ext uri="{BB962C8B-B14F-4D97-AF65-F5344CB8AC3E}">
        <p14:creationId xmlns:p14="http://schemas.microsoft.com/office/powerpoint/2010/main" val="405169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We encourage you to join any vulnerable client you are working with to the PSR with the distributor and suppliers </a:t>
            </a:r>
          </a:p>
          <a:p>
            <a:pPr defTabSz="990752">
              <a:defRPr/>
            </a:pPr>
            <a:endParaRPr lang="en-GB" dirty="0"/>
          </a:p>
          <a:p>
            <a:pPr defTabSz="990752">
              <a:defRPr/>
            </a:pPr>
            <a:r>
              <a:rPr lang="en-GB" dirty="0"/>
              <a:t>Many client struggle to understand their bills, there is a lot of information on them if you know what your looking for, </a:t>
            </a:r>
          </a:p>
          <a:p>
            <a:pPr defTabSz="990752">
              <a:defRPr/>
            </a:pPr>
            <a:endParaRPr lang="en-GB" dirty="0"/>
          </a:p>
          <a:p>
            <a:pPr defTabSz="990752">
              <a:defRPr/>
            </a:pPr>
            <a:r>
              <a:rPr lang="en-GB" dirty="0"/>
              <a:t>There is lots of financial support available from the government and charities. </a:t>
            </a:r>
          </a:p>
          <a:p>
            <a:pPr defTabSz="990752">
              <a:defRPr/>
            </a:pPr>
            <a:endParaRPr lang="en-GB" dirty="0"/>
          </a:p>
          <a:p>
            <a:pPr defTabSz="990752">
              <a:defRPr/>
            </a:pPr>
            <a:r>
              <a:rPr lang="en-GB" dirty="0"/>
              <a:t>If clients have a lot of debt or lots of little debts, it would be better for them to get debt advice from an agency but we deal with many client that have debts and have lots of tips to share with you. </a:t>
            </a:r>
          </a:p>
          <a:p>
            <a:pPr defTabSz="990752">
              <a:defRPr/>
            </a:pPr>
            <a:endParaRPr lang="en-GB" dirty="0"/>
          </a:p>
          <a:p>
            <a:pPr defTabSz="990752">
              <a:defRPr/>
            </a:pPr>
            <a:r>
              <a:rPr lang="en-GB" dirty="0"/>
              <a:t>Meter readings are really important.  The more information the suppliers have the more accurate their bills and Direct debits will be </a:t>
            </a:r>
          </a:p>
          <a:p>
            <a:pPr defTabSz="990752">
              <a:defRPr/>
            </a:pPr>
            <a:endParaRPr lang="en-GB" dirty="0"/>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11</a:t>
            </a:fld>
            <a:endParaRPr lang="en-GB"/>
          </a:p>
        </p:txBody>
      </p:sp>
    </p:spTree>
    <p:extLst>
      <p:ext uri="{BB962C8B-B14F-4D97-AF65-F5344CB8AC3E}">
        <p14:creationId xmlns:p14="http://schemas.microsoft.com/office/powerpoint/2010/main" val="234273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we invest a lot of time and money into our homes our rent/mortgage is the probably our biggest bill.  We spend money on wallpaper and paint to make it look nice, we also want it to feel nice.  Our homes should be safe and warm. </a:t>
            </a:r>
          </a:p>
          <a:p>
            <a:pPr defTabSz="990752">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1200" dirty="0">
                <a:latin typeface="Calibri" panose="020F0502020204030204" pitchFamily="34" charset="0"/>
                <a:ea typeface="Calibri" panose="020F0502020204030204" pitchFamily="34" charset="0"/>
                <a:cs typeface="Times New Roman" panose="02020603050405020304" pitchFamily="18" charset="0"/>
              </a:rPr>
              <a:t>We cant stop the heat leaving the home but we can slow it down by insulating and draught proofing.  </a:t>
            </a:r>
          </a:p>
          <a:p>
            <a:pPr defTabSz="990752">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1200" dirty="0">
                <a:latin typeface="Calibri" panose="020F0502020204030204" pitchFamily="34" charset="0"/>
                <a:ea typeface="Calibri" panose="020F0502020204030204" pitchFamily="34" charset="0"/>
                <a:cs typeface="Times New Roman" panose="02020603050405020304" pitchFamily="18" charset="0"/>
              </a:rPr>
              <a:t>The type of heating a client has, how old it is, and whether it is serviced will all have an impact of the EE of the home. </a:t>
            </a:r>
          </a:p>
          <a:p>
            <a:pPr defTabSz="990752">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1200" dirty="0">
                <a:latin typeface="Calibri" panose="020F0502020204030204" pitchFamily="34" charset="0"/>
                <a:ea typeface="Calibri" panose="020F0502020204030204" pitchFamily="34" charset="0"/>
                <a:cs typeface="Times New Roman" panose="02020603050405020304" pitchFamily="18" charset="0"/>
              </a:rPr>
              <a:t>We have lots of advice and a whole separate training session on damp and mould.  </a:t>
            </a:r>
          </a:p>
          <a:p>
            <a:pPr defTabSz="990752">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1200" dirty="0">
                <a:latin typeface="Calibri" panose="020F0502020204030204" pitchFamily="34" charset="0"/>
                <a:ea typeface="Calibri" panose="020F0502020204030204" pitchFamily="34" charset="0"/>
                <a:cs typeface="Times New Roman" panose="02020603050405020304" pitchFamily="18" charset="0"/>
              </a:rPr>
              <a:t>There are lots of grants available but they change all the time so call us to check or refer your client to us. </a:t>
            </a: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12</a:t>
            </a:fld>
            <a:endParaRPr lang="en-GB"/>
          </a:p>
        </p:txBody>
      </p:sp>
    </p:spTree>
    <p:extLst>
      <p:ext uri="{BB962C8B-B14F-4D97-AF65-F5344CB8AC3E}">
        <p14:creationId xmlns:p14="http://schemas.microsoft.com/office/powerpoint/2010/main" val="310813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can we help you to help your clients</a:t>
            </a:r>
          </a:p>
          <a:p>
            <a:endParaRPr lang="en-GB" dirty="0"/>
          </a:p>
          <a:p>
            <a:r>
              <a:rPr lang="en-GB" dirty="0"/>
              <a:t>I can talk to ten potential clients, but if I can train 10 people each of those can talk to ten people and that 100 energy related conversations. And hop[</a:t>
            </a:r>
            <a:r>
              <a:rPr lang="en-GB" dirty="0" err="1"/>
              <a:t>efully</a:t>
            </a:r>
            <a:r>
              <a:rPr lang="en-GB" dirty="0"/>
              <a:t> we can identify and help more people that need support </a:t>
            </a:r>
          </a:p>
          <a:p>
            <a:endParaRPr lang="en-GB" dirty="0"/>
          </a:p>
          <a:p>
            <a:r>
              <a:rPr lang="en-GB" dirty="0"/>
              <a:t>We now have over 200 network members in Somerset – some have come to the training, made changes to their home and talked to their neighbour, where as others have built it into their daily work and talk to everyone they meet about their energy consumption or issues. </a:t>
            </a:r>
          </a:p>
          <a:p>
            <a:endParaRPr lang="en-GB" dirty="0"/>
          </a:p>
          <a:p>
            <a:r>
              <a:rPr lang="en-GB" dirty="0"/>
              <a:t>We provide…..</a:t>
            </a:r>
          </a:p>
        </p:txBody>
      </p:sp>
      <p:sp>
        <p:nvSpPr>
          <p:cNvPr id="4" name="Slide Number Placeholder 3"/>
          <p:cNvSpPr>
            <a:spLocks noGrp="1"/>
          </p:cNvSpPr>
          <p:nvPr>
            <p:ph type="sldNum" sz="quarter" idx="5"/>
          </p:nvPr>
        </p:nvSpPr>
        <p:spPr/>
        <p:txBody>
          <a:bodyPr/>
          <a:lstStyle/>
          <a:p>
            <a:fld id="{1853A16A-52BF-4C4A-B423-3E280DB00BDE}" type="slidenum">
              <a:rPr lang="en-GB" smtClean="0"/>
              <a:t>13</a:t>
            </a:fld>
            <a:endParaRPr lang="en-GB"/>
          </a:p>
        </p:txBody>
      </p:sp>
    </p:spTree>
    <p:extLst>
      <p:ext uri="{BB962C8B-B14F-4D97-AF65-F5344CB8AC3E}">
        <p14:creationId xmlns:p14="http://schemas.microsoft.com/office/powerpoint/2010/main" val="253249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Training sessions on line or in person – whole staff teams or individuals </a:t>
            </a:r>
          </a:p>
          <a:p>
            <a:endParaRPr lang="en-GB" dirty="0"/>
          </a:p>
          <a:p>
            <a:r>
              <a:rPr lang="en-GB" dirty="0"/>
              <a:t>Quarterly Forums </a:t>
            </a:r>
          </a:p>
          <a:p>
            <a:endParaRPr lang="en-GB" dirty="0"/>
          </a:p>
          <a:p>
            <a:r>
              <a:rPr lang="en-GB" dirty="0"/>
              <a:t>Weekly drop in sessions </a:t>
            </a:r>
          </a:p>
          <a:p>
            <a:endParaRPr lang="en-GB" dirty="0"/>
          </a:p>
          <a:p>
            <a:r>
              <a:rPr lang="en-GB" dirty="0"/>
              <a:t>Teams call or email me </a:t>
            </a:r>
          </a:p>
          <a:p>
            <a:endParaRPr lang="en-GB" dirty="0"/>
          </a:p>
          <a:p>
            <a:r>
              <a:rPr lang="en-GB" dirty="0"/>
              <a:t>And a Teams channel to post questions to the whole team </a:t>
            </a: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14</a:t>
            </a:fld>
            <a:endParaRPr lang="en-GB"/>
          </a:p>
        </p:txBody>
      </p:sp>
    </p:spTree>
    <p:extLst>
      <p:ext uri="{BB962C8B-B14F-4D97-AF65-F5344CB8AC3E}">
        <p14:creationId xmlns:p14="http://schemas.microsoft.com/office/powerpoint/2010/main" val="13154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Resources on our </a:t>
            </a:r>
            <a:r>
              <a:rPr lang="en-GB" dirty="0" err="1"/>
              <a:t>Sharepoint</a:t>
            </a:r>
            <a:r>
              <a:rPr lang="en-GB" dirty="0"/>
              <a:t> </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A16A-52BF-4C4A-B423-3E280DB00BDE}"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4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WordVisi_MSFontService"/>
              </a:rPr>
              <a:t>All we ask as ‘Payment’ for all the training and support is that you let us know how many energy related conversations you are having.  </a:t>
            </a:r>
          </a:p>
          <a:p>
            <a:endParaRPr lang="en-GB" b="0" i="0" dirty="0">
              <a:solidFill>
                <a:srgbClr val="000000"/>
              </a:solidFill>
              <a:effectLst/>
              <a:latin typeface="WordVisi_MSFontService"/>
            </a:endParaRPr>
          </a:p>
          <a:p>
            <a:pPr defTabSz="990752">
              <a:defRPr/>
            </a:pPr>
            <a:r>
              <a:rPr lang="en-GB" b="0" i="0" dirty="0">
                <a:solidFill>
                  <a:srgbClr val="000000"/>
                </a:solidFill>
                <a:effectLst/>
                <a:latin typeface="WordVisi_MSFontService"/>
              </a:rPr>
              <a:t>We currently have a </a:t>
            </a:r>
            <a:r>
              <a:rPr lang="en-GB" b="0" dirty="0">
                <a:solidFill>
                  <a:srgbClr val="000000"/>
                </a:solidFill>
                <a:latin typeface="WordVisi_MSFontService"/>
                <a:cs typeface="Calibri"/>
              </a:rPr>
              <a:t>‘report outcomes’ </a:t>
            </a:r>
            <a:r>
              <a:rPr lang="en-GB" b="0" i="0" dirty="0">
                <a:solidFill>
                  <a:srgbClr val="000000"/>
                </a:solidFill>
                <a:effectLst/>
                <a:latin typeface="WordVisi_MSFontService"/>
              </a:rPr>
              <a:t> button on the </a:t>
            </a:r>
            <a:r>
              <a:rPr lang="en-GB" b="0" i="0" dirty="0" err="1">
                <a:solidFill>
                  <a:srgbClr val="000000"/>
                </a:solidFill>
                <a:effectLst/>
                <a:latin typeface="WordVisi_MSFontService"/>
              </a:rPr>
              <a:t>sharepoint</a:t>
            </a:r>
            <a:r>
              <a:rPr lang="en-GB" b="0" i="0" dirty="0">
                <a:solidFill>
                  <a:srgbClr val="000000"/>
                </a:solidFill>
                <a:effectLst/>
                <a:latin typeface="WordVisi_MSFontService"/>
              </a:rPr>
              <a:t> site for you to do this. </a:t>
            </a:r>
            <a:endParaRPr lang="en-GB" b="0" i="0" dirty="0">
              <a:solidFill>
                <a:srgbClr val="000000"/>
              </a:solidFill>
              <a:effectLst/>
              <a:latin typeface="WordVisi_MSFontService"/>
              <a:cs typeface="Calibri"/>
            </a:endParaRPr>
          </a:p>
          <a:p>
            <a:endParaRPr lang="en-GB" b="0" i="0" dirty="0">
              <a:solidFill>
                <a:srgbClr val="000000"/>
              </a:solidFill>
              <a:effectLst/>
              <a:latin typeface="WordVisi_MSFontService"/>
            </a:endParaRPr>
          </a:p>
          <a:p>
            <a:r>
              <a:rPr lang="en-GB" b="0" i="0" dirty="0">
                <a:solidFill>
                  <a:srgbClr val="000000"/>
                </a:solidFill>
                <a:effectLst/>
                <a:latin typeface="WordVisi_MSFontService"/>
              </a:rPr>
              <a:t>We don’t want the reporting to get in the way of you giving advice but we do need to report back to our funders to evidence that this project is making an impact.</a:t>
            </a:r>
            <a:r>
              <a:rPr lang="en-GB" dirty="0">
                <a:solidFill>
                  <a:srgbClr val="000000"/>
                </a:solidFill>
                <a:latin typeface="WordVisi_MSFontService"/>
              </a:rPr>
              <a:t> </a:t>
            </a:r>
            <a:endParaRPr lang="en-GB" b="0" i="0" dirty="0">
              <a:solidFill>
                <a:srgbClr val="000000"/>
              </a:solidFill>
              <a:effectLst/>
              <a:latin typeface="WordVisi_MSFontService"/>
            </a:endParaRP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16</a:t>
            </a:fld>
            <a:endParaRPr lang="en-GB"/>
          </a:p>
        </p:txBody>
      </p:sp>
    </p:spTree>
    <p:extLst>
      <p:ext uri="{BB962C8B-B14F-4D97-AF65-F5344CB8AC3E}">
        <p14:creationId xmlns:p14="http://schemas.microsoft.com/office/powerpoint/2010/main" val="85455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17</a:t>
            </a:fld>
            <a:endParaRPr lang="en-GB"/>
          </a:p>
        </p:txBody>
      </p:sp>
    </p:spTree>
    <p:extLst>
      <p:ext uri="{BB962C8B-B14F-4D97-AF65-F5344CB8AC3E}">
        <p14:creationId xmlns:p14="http://schemas.microsoft.com/office/powerpoint/2010/main" val="201757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18</a:t>
            </a:fld>
            <a:endParaRPr lang="en-GB"/>
          </a:p>
        </p:txBody>
      </p:sp>
    </p:spTree>
    <p:extLst>
      <p:ext uri="{BB962C8B-B14F-4D97-AF65-F5344CB8AC3E}">
        <p14:creationId xmlns:p14="http://schemas.microsoft.com/office/powerpoint/2010/main" val="260028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Established since 1979 we are a charity supporting people and organisations across the UK to tackle the climate emergency and end the suffering caused by cold homes</a:t>
            </a:r>
            <a:endParaRPr lang="en-US" dirty="0"/>
          </a:p>
          <a:p>
            <a:pPr fontAlgn="base"/>
            <a:endParaRPr lang="en-GB" sz="1200" b="1" dirty="0"/>
          </a:p>
          <a:p>
            <a:pPr fontAlgn="base"/>
            <a:r>
              <a:rPr lang="en-GB" sz="1200" b="1" dirty="0"/>
              <a:t>Our vision</a:t>
            </a:r>
            <a:r>
              <a:rPr lang="en-GB" sz="1200" dirty="0"/>
              <a:t> is a world where sustainability is second nature, carbon emissions have been cut to safe levels and fuel poverty has been replaced by energy justice.</a:t>
            </a:r>
          </a:p>
          <a:p>
            <a:pPr fontAlgn="base"/>
            <a:endParaRPr lang="en-GB" sz="1200" dirty="0"/>
          </a:p>
          <a:p>
            <a:pPr fontAlgn="base"/>
            <a:r>
              <a:rPr lang="en-GB" sz="1200" b="1" dirty="0"/>
              <a:t>Our mission</a:t>
            </a:r>
            <a:r>
              <a:rPr lang="en-GB" sz="1200" dirty="0"/>
              <a:t> is to share our knowledge and practical experience to empower people to change the way they think and act about energy.</a:t>
            </a:r>
          </a:p>
          <a:p>
            <a:pPr defTabSz="1020699" fontAlgn="base">
              <a:defRPr/>
            </a:pPr>
            <a:endParaRPr lang="en-GB" sz="1200" dirty="0"/>
          </a:p>
          <a:p>
            <a:pPr defTabSz="1020699" fontAlgn="base">
              <a:defRPr/>
            </a:pPr>
            <a:r>
              <a:rPr lang="en-GB" sz="1200" dirty="0"/>
              <a:t>At any one time we have about 100 staff working on around 100 different and separately-funded projects. All of these are helping people and communities to meet real needs for both environmentally sound and affordable energy services.</a:t>
            </a:r>
          </a:p>
          <a:p>
            <a:pPr defTabSz="1020699" fontAlgn="base">
              <a:defRPr/>
            </a:pPr>
            <a:endParaRPr lang="en-GB" sz="1600" dirty="0"/>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2</a:t>
            </a:fld>
            <a:endParaRPr lang="en-GB"/>
          </a:p>
        </p:txBody>
      </p:sp>
    </p:spTree>
    <p:extLst>
      <p:ext uri="{BB962C8B-B14F-4D97-AF65-F5344CB8AC3E}">
        <p14:creationId xmlns:p14="http://schemas.microsoft.com/office/powerpoint/2010/main" val="398175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offer an Advice Line open Monday to Friday from 9.00am to 5.00pm 0800 0822234 </a:t>
            </a:r>
          </a:p>
          <a:p>
            <a:r>
              <a:rPr lang="en-GB" dirty="0"/>
              <a:t>You can refer clients via the online referral form https://www.cse.org.uk/refer-a-patient-or-client/ </a:t>
            </a:r>
          </a:p>
          <a:p>
            <a:r>
              <a:rPr lang="en-GB" dirty="0"/>
              <a:t>Our Case workers provide 1-1 support </a:t>
            </a:r>
          </a:p>
          <a:p>
            <a:r>
              <a:rPr lang="en-GB" dirty="0"/>
              <a:t>There are lots of resources, leaflets, social media posts, newsletters and videos </a:t>
            </a:r>
          </a:p>
          <a:p>
            <a:r>
              <a:rPr lang="en-GB" dirty="0"/>
              <a:t>Our Outreach worker – visits events, provides advice surgeries and information stands as well as informal talks to community groups </a:t>
            </a: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3</a:t>
            </a:fld>
            <a:endParaRPr lang="en-GB"/>
          </a:p>
        </p:txBody>
      </p:sp>
    </p:spTree>
    <p:extLst>
      <p:ext uri="{BB962C8B-B14F-4D97-AF65-F5344CB8AC3E}">
        <p14:creationId xmlns:p14="http://schemas.microsoft.com/office/powerpoint/2010/main" val="375681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county drop ins </a:t>
            </a:r>
          </a:p>
          <a:p>
            <a:r>
              <a:rPr lang="en-GB" dirty="0"/>
              <a:t>19 different sessions in 14 different towns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A16A-52BF-4C4A-B423-3E280DB00BDE}"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23">
              <a:defRPr/>
            </a:pPr>
            <a:r>
              <a:rPr lang="en-GB" b="1" dirty="0"/>
              <a:t>So why do we do what we do?....</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lang="en-GB" dirty="0"/>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lang="en-GB" dirty="0"/>
              <a:t>Fuel poverty is determined by a combination of three factors:  energy efficiency of the home  household income  fuel costs</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rPr>
              <a:t>They are living in a property that has an energy efficiency rating band D, E, F or G and their disposable income (income after housing costs and energy needs) would be below the poverty line. </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endParaRPr>
          </a:p>
          <a:p>
            <a:pPr defTabSz="966023">
              <a:defRPr/>
            </a:pPr>
            <a:r>
              <a:rPr lang="en-GB" dirty="0"/>
              <a:t>It used to be measured as over 10% of income being spent on fuel costs so around 10% is a good guide </a:t>
            </a:r>
          </a:p>
          <a:p>
            <a:endParaRPr lang="en-GB" dirty="0">
              <a:hlinkClick r:id="" action="ppaction://noaction"/>
            </a:endParaRPr>
          </a:p>
          <a:p>
            <a:r>
              <a:rPr lang="en-GB" dirty="0"/>
              <a:t>According to 2020 government statistics you are more likely to be fuel poor if </a:t>
            </a:r>
          </a:p>
          <a:p>
            <a:pPr marL="176642" indent="-176642">
              <a:buFont typeface="Arial" panose="020B0604020202020204" pitchFamily="34" charset="0"/>
              <a:buChar char="•"/>
            </a:pPr>
            <a:r>
              <a:rPr lang="en-GB" dirty="0"/>
              <a:t>you are living in privately rented properties </a:t>
            </a:r>
          </a:p>
          <a:p>
            <a:pPr marL="176642" indent="-176642">
              <a:buFont typeface="Arial" panose="020B0604020202020204" pitchFamily="34" charset="0"/>
              <a:buChar char="•"/>
            </a:pPr>
            <a:r>
              <a:rPr lang="en-GB" dirty="0"/>
              <a:t>You are unemployed </a:t>
            </a:r>
          </a:p>
          <a:p>
            <a:pPr marL="176642" indent="-176642">
              <a:buFont typeface="Arial" panose="020B0604020202020204" pitchFamily="34" charset="0"/>
              <a:buChar char="•"/>
            </a:pPr>
            <a:r>
              <a:rPr lang="en-GB" dirty="0"/>
              <a:t>Have a PPM</a:t>
            </a:r>
          </a:p>
          <a:p>
            <a:pPr marL="176642" indent="-176642">
              <a:buFont typeface="Arial" panose="020B0604020202020204" pitchFamily="34" charset="0"/>
              <a:buChar char="•"/>
            </a:pPr>
            <a:r>
              <a:rPr lang="en-GB" dirty="0"/>
              <a:t>Single parent household </a:t>
            </a:r>
          </a:p>
          <a:p>
            <a:pPr marL="176642" indent="-176642">
              <a:buFont typeface="Arial" panose="020B0604020202020204" pitchFamily="34" charset="0"/>
              <a:buChar char="•"/>
            </a:pPr>
            <a:r>
              <a:rPr lang="en-GB" dirty="0"/>
              <a:t>If your property has a low EPC  more than doubling costs from A to G</a:t>
            </a:r>
          </a:p>
          <a:p>
            <a:pPr marL="176642" indent="-176642">
              <a:buFont typeface="Arial" panose="020B0604020202020204" pitchFamily="34" charset="0"/>
              <a:buChar char="•"/>
            </a:pPr>
            <a:endParaRPr lang="en-GB" dirty="0"/>
          </a:p>
          <a:p>
            <a:r>
              <a:rPr lang="en-GB" dirty="0"/>
              <a:t>Somerset Fuel Poverty – 9.7% </a:t>
            </a:r>
          </a:p>
          <a:p>
            <a:r>
              <a:rPr lang="en-GB" dirty="0"/>
              <a:t>Number of households in Somerset in fuel poverty – 24,135</a:t>
            </a:r>
          </a:p>
          <a:p>
            <a:r>
              <a:rPr lang="en-GB" dirty="0"/>
              <a:t>24% rated band E or below EPC</a:t>
            </a:r>
          </a:p>
          <a:p>
            <a:endParaRPr lang="en-GB" dirty="0"/>
          </a:p>
          <a:p>
            <a:pPr algn="l"/>
            <a:r>
              <a:rPr lang="en-GB" dirty="0">
                <a:solidFill>
                  <a:srgbClr val="242424"/>
                </a:solidFill>
                <a:effectLst/>
                <a:latin typeface="-apple-system"/>
              </a:rPr>
              <a:t>•9% households in Wiltshire and Swindon in fuel poverty</a:t>
            </a:r>
          </a:p>
          <a:p>
            <a:pPr algn="l"/>
            <a:r>
              <a:rPr lang="en-GB" dirty="0">
                <a:solidFill>
                  <a:srgbClr val="242424"/>
                </a:solidFill>
                <a:effectLst/>
                <a:latin typeface="-apple-system"/>
              </a:rPr>
              <a:t>•14% of Wiltshire properties EPC Band E or below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A16A-52BF-4C4A-B423-3E280DB00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3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6225"/>
            <a:ext cx="5486400" cy="3086100"/>
          </a:xfrm>
        </p:spPr>
      </p:sp>
      <p:sp>
        <p:nvSpPr>
          <p:cNvPr id="3" name="Notes Placeholder 2"/>
          <p:cNvSpPr>
            <a:spLocks noGrp="1"/>
          </p:cNvSpPr>
          <p:nvPr>
            <p:ph type="body" idx="1"/>
          </p:nvPr>
        </p:nvSpPr>
        <p:spPr>
          <a:xfrm>
            <a:off x="685800" y="3591657"/>
            <a:ext cx="5486400" cy="49779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 why do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impact of cold weather on health Direct effects of winter weather include an increase in incidence of:  heart attack  stroke  respiratory disease  influenza  falls and injuries  hypothermia Indirect effects of cold include mental health illnesses such as depression. </a:t>
            </a:r>
          </a:p>
          <a:p>
            <a:endParaRPr lang="en-GB" dirty="0"/>
          </a:p>
          <a:p>
            <a:r>
              <a:rPr lang="en-GB" dirty="0"/>
              <a:t>Cardiovascular disease </a:t>
            </a:r>
          </a:p>
          <a:p>
            <a:r>
              <a:rPr lang="en-GB" dirty="0"/>
              <a:t>Indoor temperatures of 12°C or less can cause a constriction in the blood vessels, resulting in a rise in blood pressure. Thickening of the blood further increases the risk of clots. If these clots form in the heart and brain vessels, they can lead to heart attack and stroke.</a:t>
            </a:r>
          </a:p>
          <a:p>
            <a:endParaRPr lang="en-GB" dirty="0"/>
          </a:p>
          <a:p>
            <a:r>
              <a:rPr lang="en-GB" dirty="0"/>
              <a:t>Respiratory illnesses </a:t>
            </a:r>
          </a:p>
          <a:p>
            <a:r>
              <a:rPr lang="en-GB" dirty="0"/>
              <a:t>Exposure to cold indoor or outdoor temperatures suppresses the immune system; diminishes the lungs’ capacity to fight off infection; and increases constriction of the airways. These factors are associated with an increased risk of bronchitis and pneumonia. </a:t>
            </a:r>
          </a:p>
          <a:p>
            <a:endParaRPr lang="en-GB" dirty="0"/>
          </a:p>
          <a:p>
            <a:r>
              <a:rPr lang="en-GB" dirty="0"/>
              <a:t>Falls and injuries </a:t>
            </a:r>
          </a:p>
          <a:p>
            <a:r>
              <a:rPr lang="en-GB" dirty="0"/>
              <a:t>Cold homes affect mobility and increase the likelihood of falls and injuries – especially in frail and elderly people – symptoms of arthritis worsen in cold, strength and dexterity decrease as temperatures drop.</a:t>
            </a:r>
          </a:p>
          <a:p>
            <a:endParaRPr lang="en-GB" dirty="0"/>
          </a:p>
          <a:p>
            <a:r>
              <a:rPr lang="en-GB" dirty="0"/>
              <a:t>After the coldest day, the second day there is a peak in heart attacks, deaths from strokes peak on day 5, and respiratory deaths at day 12.  it take 40 days to return to normal. </a:t>
            </a:r>
          </a:p>
          <a:p>
            <a:endParaRPr lang="en-GB" dirty="0"/>
          </a:p>
        </p:txBody>
      </p:sp>
      <p:sp>
        <p:nvSpPr>
          <p:cNvPr id="4" name="Slide Number Placeholder 3"/>
          <p:cNvSpPr>
            <a:spLocks noGrp="1"/>
          </p:cNvSpPr>
          <p:nvPr>
            <p:ph type="sldNum" sz="quarter" idx="5"/>
          </p:nvPr>
        </p:nvSpPr>
        <p:spPr/>
        <p:txBody>
          <a:bodyPr/>
          <a:lstStyle/>
          <a:p>
            <a:fld id="{C226919A-EB27-4BA0-BE90-41FA50D76F19}" type="slidenum">
              <a:rPr lang="en-GB" smtClean="0"/>
              <a:t>6</a:t>
            </a:fld>
            <a:endParaRPr lang="en-GB"/>
          </a:p>
        </p:txBody>
      </p:sp>
    </p:spTree>
    <p:extLst>
      <p:ext uri="{BB962C8B-B14F-4D97-AF65-F5344CB8AC3E}">
        <p14:creationId xmlns:p14="http://schemas.microsoft.com/office/powerpoint/2010/main" val="365298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 why do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Indirect effects of cold include mental health illnesses such as depression. </a:t>
            </a:r>
          </a:p>
          <a:p>
            <a:endParaRPr lang="en-GB" dirty="0"/>
          </a:p>
          <a:p>
            <a:endParaRPr lang="en-GB" dirty="0"/>
          </a:p>
          <a:p>
            <a:r>
              <a:rPr lang="en-GB" dirty="0"/>
              <a:t>Mental and social health and wellbeing </a:t>
            </a:r>
          </a:p>
          <a:p>
            <a:r>
              <a:rPr lang="en-GB" dirty="0"/>
              <a:t>Damp, cold housing is associated with an increase in mental health problems, such as depression and anxiety. </a:t>
            </a:r>
          </a:p>
          <a:p>
            <a:r>
              <a:rPr lang="en-GB" dirty="0"/>
              <a:t>Living in these homes can affect people’s ability to go about their daily lives. </a:t>
            </a:r>
          </a:p>
          <a:p>
            <a:endParaRPr lang="en-GB" dirty="0"/>
          </a:p>
          <a:p>
            <a:r>
              <a:rPr lang="en-GB" dirty="0"/>
              <a:t>The worry of how to afford the bills</a:t>
            </a:r>
          </a:p>
          <a:p>
            <a:r>
              <a:rPr lang="en-GB" dirty="0"/>
              <a:t>Day in and day out being cold is exhausting and miserable</a:t>
            </a:r>
          </a:p>
          <a:p>
            <a:r>
              <a:rPr lang="en-GB" dirty="0"/>
              <a:t>Embarrassed, ashamed and guilty – not being able to support the household and deliver the basic requirements for a decent standard of living</a:t>
            </a:r>
          </a:p>
          <a:p>
            <a:r>
              <a:rPr lang="en-GB" dirty="0"/>
              <a:t>Knock on effects of lack of sleep, and lack of concentration  </a:t>
            </a:r>
          </a:p>
          <a:p>
            <a:endParaRPr lang="en-GB" dirty="0"/>
          </a:p>
          <a:p>
            <a:r>
              <a:rPr lang="en-GB" dirty="0"/>
              <a:t>Some become socially isolated as they are reluctant to invite friends or family to a cold house.</a:t>
            </a:r>
          </a:p>
          <a:p>
            <a:endParaRPr lang="en-GB" dirty="0"/>
          </a:p>
          <a:p>
            <a:endParaRPr lang="en-GB" dirty="0"/>
          </a:p>
        </p:txBody>
      </p:sp>
      <p:sp>
        <p:nvSpPr>
          <p:cNvPr id="4" name="Slide Number Placeholder 3"/>
          <p:cNvSpPr>
            <a:spLocks noGrp="1"/>
          </p:cNvSpPr>
          <p:nvPr>
            <p:ph type="sldNum" sz="quarter" idx="5"/>
          </p:nvPr>
        </p:nvSpPr>
        <p:spPr/>
        <p:txBody>
          <a:bodyPr/>
          <a:lstStyle/>
          <a:p>
            <a:fld id="{C226919A-EB27-4BA0-BE90-41FA50D76F19}" type="slidenum">
              <a:rPr lang="en-GB" smtClean="0"/>
              <a:t>7</a:t>
            </a:fld>
            <a:endParaRPr lang="en-GB"/>
          </a:p>
        </p:txBody>
      </p:sp>
    </p:spTree>
    <p:extLst>
      <p:ext uri="{BB962C8B-B14F-4D97-AF65-F5344CB8AC3E}">
        <p14:creationId xmlns:p14="http://schemas.microsoft.com/office/powerpoint/2010/main" val="422524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23">
              <a:defRPr/>
            </a:pPr>
            <a:r>
              <a:rPr lang="en-GB" b="1" dirty="0"/>
              <a:t>So why do we do what we do?....</a:t>
            </a:r>
          </a:p>
          <a:p>
            <a:r>
              <a:rPr lang="en-GB" dirty="0"/>
              <a:t>The </a:t>
            </a:r>
            <a:r>
              <a:rPr lang="en-GB" b="1" dirty="0"/>
              <a:t>UK</a:t>
            </a:r>
            <a:r>
              <a:rPr lang="en-GB" dirty="0"/>
              <a:t> experiences, on average, between 27,000 and 32,000 excess winter deaths.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Deaths are 3 times more likely to occur in the coldest homes - </a:t>
            </a:r>
            <a:r>
              <a:rPr lang="en-GB" dirty="0">
                <a:solidFill>
                  <a:srgbClr val="242424"/>
                </a:solidFill>
                <a:effectLst/>
                <a:latin typeface="-apple-system"/>
              </a:rPr>
              <a:t>71% of Excess Winter Deaths happen to people living in the coldest 25% of houses</a:t>
            </a:r>
          </a:p>
          <a:p>
            <a:endParaRPr lang="en-GB" dirty="0"/>
          </a:p>
          <a:p>
            <a:r>
              <a:rPr lang="en-GB" dirty="0"/>
              <a:t>About a third of these deaths are attributable to the </a:t>
            </a:r>
            <a:r>
              <a:rPr lang="en-GB" b="1" u="sng" dirty="0"/>
              <a:t>avoidable</a:t>
            </a:r>
            <a:r>
              <a:rPr lang="en-GB" dirty="0"/>
              <a:t> circumstances of living in a cold home – about the same as the number of people who die from breast or prostate cancer each year. </a:t>
            </a:r>
          </a:p>
          <a:p>
            <a:endParaRPr lang="en-GB" dirty="0"/>
          </a:p>
          <a:p>
            <a:r>
              <a:rPr lang="en-GB" b="1" dirty="0">
                <a:solidFill>
                  <a:srgbClr val="000000"/>
                </a:solidFill>
              </a:rPr>
              <a:t>Somerset </a:t>
            </a:r>
            <a:r>
              <a:rPr lang="en-GB" dirty="0"/>
              <a:t> </a:t>
            </a:r>
            <a:r>
              <a:rPr lang="en-GB" dirty="0">
                <a:solidFill>
                  <a:srgbClr val="000000"/>
                </a:solidFill>
              </a:rPr>
              <a:t>310 deaths in 2019/20 </a:t>
            </a:r>
            <a:r>
              <a:rPr lang="en-GB" dirty="0"/>
              <a:t> = roughly 100 avoidable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Wiltshire </a:t>
            </a:r>
            <a:r>
              <a:rPr lang="en-GB" dirty="0"/>
              <a:t> </a:t>
            </a:r>
            <a:r>
              <a:rPr lang="en-GB" dirty="0">
                <a:solidFill>
                  <a:srgbClr val="242424"/>
                </a:solidFill>
                <a:effectLst/>
                <a:latin typeface="-apple-system"/>
              </a:rPr>
              <a:t>320 excess winter deaths in 2019/20  </a:t>
            </a:r>
            <a:r>
              <a:rPr lang="en-GB" dirty="0"/>
              <a:t>= roughly 100 avoidable deaths.</a:t>
            </a:r>
          </a:p>
          <a:p>
            <a:endParaRPr lang="en-GB" dirty="0"/>
          </a:p>
        </p:txBody>
      </p:sp>
      <p:sp>
        <p:nvSpPr>
          <p:cNvPr id="4" name="Slide Number Placeholder 3"/>
          <p:cNvSpPr>
            <a:spLocks noGrp="1"/>
          </p:cNvSpPr>
          <p:nvPr>
            <p:ph type="sldNum" sz="quarter" idx="5"/>
          </p:nvPr>
        </p:nvSpPr>
        <p:spPr/>
        <p:txBody>
          <a:bodyPr/>
          <a:lstStyle/>
          <a:p>
            <a:fld id="{C226919A-EB27-4BA0-BE90-41FA50D76F19}" type="slidenum">
              <a:rPr lang="en-GB" smtClean="0"/>
              <a:t>8</a:t>
            </a:fld>
            <a:endParaRPr lang="en-GB"/>
          </a:p>
        </p:txBody>
      </p:sp>
    </p:spTree>
    <p:extLst>
      <p:ext uri="{BB962C8B-B14F-4D97-AF65-F5344CB8AC3E}">
        <p14:creationId xmlns:p14="http://schemas.microsoft.com/office/powerpoint/2010/main" val="367281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mj-lt"/>
              </a:rPr>
              <a:t>How do we as advisors and agents in the community identify people that are at risk of being one of those excess winter deaths, or noticing those who are fuel poor?</a:t>
            </a:r>
          </a:p>
          <a:p>
            <a:pPr algn="l">
              <a:defRPr/>
            </a:pPr>
            <a:endParaRPr lang="en-GB" sz="1200" b="1" dirty="0">
              <a:solidFill>
                <a:schemeClr val="tx1"/>
              </a:solidFill>
              <a:latin typeface="+mn-lt"/>
              <a:cs typeface="Arial" pitchFamily="34" charset="0"/>
            </a:endParaRPr>
          </a:p>
          <a:p>
            <a:pPr algn="l">
              <a:defRPr/>
            </a:pPr>
            <a:r>
              <a:rPr lang="en-GB" sz="1200" b="1" dirty="0">
                <a:solidFill>
                  <a:schemeClr val="tx1"/>
                </a:solidFill>
                <a:latin typeface="+mn-lt"/>
                <a:cs typeface="Arial" pitchFamily="34" charset="0"/>
              </a:rPr>
              <a:t>Listen</a:t>
            </a:r>
          </a:p>
          <a:p>
            <a:pPr algn="l">
              <a:defRPr/>
            </a:pPr>
            <a:r>
              <a:rPr lang="en-GB" sz="1200" dirty="0">
                <a:solidFill>
                  <a:schemeClr val="tx1"/>
                </a:solidFill>
                <a:latin typeface="+mn-lt"/>
              </a:rPr>
              <a:t>We need to actively listen to the things that people say  things like </a:t>
            </a:r>
          </a:p>
          <a:p>
            <a:pPr lvl="0">
              <a:lnSpc>
                <a:spcPct val="100000"/>
              </a:lnSpc>
            </a:pPr>
            <a:r>
              <a:rPr lang="en-GB" dirty="0"/>
              <a:t>oh I don’t understand that thing on the wall” </a:t>
            </a:r>
            <a:endParaRPr lang="en-US" dirty="0"/>
          </a:p>
          <a:p>
            <a:pPr lvl="0">
              <a:lnSpc>
                <a:spcPct val="100000"/>
              </a:lnSpc>
            </a:pPr>
            <a:r>
              <a:rPr lang="en-GB" dirty="0"/>
              <a:t>“they keep sending me letters but I don’t read them”</a:t>
            </a:r>
            <a:endParaRPr lang="en-US" dirty="0"/>
          </a:p>
          <a:p>
            <a:pPr lvl="0">
              <a:lnSpc>
                <a:spcPct val="100000"/>
              </a:lnSpc>
            </a:pPr>
            <a:r>
              <a:rPr lang="en-GB" dirty="0"/>
              <a:t>I wish I could have stayed in hospital, its so much nicer there”</a:t>
            </a:r>
            <a:endParaRPr lang="en-US" dirty="0"/>
          </a:p>
          <a:p>
            <a:pPr algn="l">
              <a:defRPr/>
            </a:pPr>
            <a:endParaRPr lang="en-GB" sz="1200" dirty="0">
              <a:solidFill>
                <a:schemeClr val="tx1"/>
              </a:solidFill>
              <a:latin typeface="+mn-lt"/>
            </a:endParaRPr>
          </a:p>
          <a:p>
            <a:pPr algn="l">
              <a:defRPr/>
            </a:pPr>
            <a:r>
              <a:rPr lang="en-GB" sz="1200" b="1" dirty="0">
                <a:solidFill>
                  <a:schemeClr val="tx1"/>
                </a:solidFill>
                <a:latin typeface="+mn-lt"/>
              </a:rPr>
              <a:t>What you notice when you visit:</a:t>
            </a:r>
            <a:endParaRPr lang="en-GB" sz="1200" dirty="0">
              <a:solidFill>
                <a:schemeClr val="tx1"/>
              </a:solidFill>
              <a:latin typeface="+mn-lt"/>
            </a:endParaRPr>
          </a:p>
          <a:p>
            <a:pPr lvl="0"/>
            <a:r>
              <a:rPr lang="en-GB" sz="1200" dirty="0">
                <a:solidFill>
                  <a:schemeClr val="tx1"/>
                </a:solidFill>
                <a:latin typeface="+mn-lt"/>
              </a:rPr>
              <a:t>Do you want to take your coat off?</a:t>
            </a:r>
            <a:endParaRPr lang="en-GB" sz="1200" dirty="0">
              <a:solidFill>
                <a:schemeClr val="tx1"/>
              </a:solidFill>
              <a:latin typeface="+mn-lt"/>
              <a:cs typeface="Calibri"/>
            </a:endParaRPr>
          </a:p>
          <a:p>
            <a:pPr lvl="0"/>
            <a:r>
              <a:rPr lang="en-GB" sz="1200" dirty="0">
                <a:solidFill>
                  <a:schemeClr val="tx1"/>
                </a:solidFill>
                <a:latin typeface="+mn-lt"/>
              </a:rPr>
              <a:t>Does it smell of damp? </a:t>
            </a:r>
            <a:endParaRPr lang="en-GB" sz="1200" dirty="0">
              <a:solidFill>
                <a:schemeClr val="tx1"/>
              </a:solidFill>
              <a:latin typeface="+mn-lt"/>
              <a:cs typeface="Calibri"/>
            </a:endParaRPr>
          </a:p>
          <a:p>
            <a:pPr lvl="0"/>
            <a:r>
              <a:rPr lang="en-GB" sz="1200" dirty="0">
                <a:solidFill>
                  <a:schemeClr val="tx1"/>
                </a:solidFill>
                <a:latin typeface="+mn-lt"/>
              </a:rPr>
              <a:t>Are they only using one room? </a:t>
            </a:r>
            <a:endParaRPr lang="en-GB" sz="1200" dirty="0">
              <a:solidFill>
                <a:schemeClr val="tx1"/>
              </a:solidFill>
              <a:latin typeface="+mn-lt"/>
              <a:cs typeface="Calibri"/>
            </a:endParaRPr>
          </a:p>
          <a:p>
            <a:pPr lvl="0"/>
            <a:r>
              <a:rPr lang="en-GB" sz="1200" dirty="0">
                <a:solidFill>
                  <a:schemeClr val="tx1"/>
                </a:solidFill>
                <a:latin typeface="+mn-lt"/>
              </a:rPr>
              <a:t>Is the house in disrepair?</a:t>
            </a:r>
          </a:p>
          <a:p>
            <a:endParaRPr lang="en-GB" dirty="0"/>
          </a:p>
          <a:p>
            <a:r>
              <a:rPr lang="en-GB" dirty="0"/>
              <a:t>ASK - Be nosey / professionally curious – ask questions to understand what's going on for the client.  Don’t leave the situation unchallenged </a:t>
            </a:r>
          </a:p>
          <a:p>
            <a:endParaRPr lang="en-GB" dirty="0"/>
          </a:p>
          <a:p>
            <a:r>
              <a:rPr lang="en-GB" dirty="0"/>
              <a:t>ACT – hopefully the things we are going to talk about today will give you some more tools to offer energy advice and help households improve their circumstances. </a:t>
            </a:r>
          </a:p>
          <a:p>
            <a:endParaRPr lang="en-GB" dirty="0"/>
          </a:p>
          <a:p>
            <a:pPr>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So when a client has been identified,  what can we do about it?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latin typeface="Calibri" panose="020F0502020204030204" pitchFamily="34" charset="0"/>
                <a:ea typeface="Calibri" panose="020F0502020204030204" pitchFamily="34" charset="0"/>
                <a:cs typeface="Times New Roman" panose="02020603050405020304" pitchFamily="18" charset="0"/>
              </a:rPr>
              <a:t>We need to know more about their </a:t>
            </a:r>
            <a:r>
              <a:rPr lang="en-GB" b="1" dirty="0">
                <a:solidFill>
                  <a:prstClr val="black"/>
                </a:solidFill>
                <a:latin typeface="Calibri" panose="020F0502020204030204"/>
                <a:ea typeface="Times New Roman" panose="02020603050405020304" pitchFamily="18" charset="0"/>
              </a:rPr>
              <a:t>Energy </a:t>
            </a:r>
            <a:r>
              <a:rPr kumimoji="0" lang="en-GB"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behaviour, Energy Bills and the Home</a:t>
            </a:r>
          </a:p>
          <a:p>
            <a:endParaRPr lang="en-GB" dirty="0"/>
          </a:p>
        </p:txBody>
      </p:sp>
      <p:sp>
        <p:nvSpPr>
          <p:cNvPr id="4" name="Slide Number Placeholder 3"/>
          <p:cNvSpPr>
            <a:spLocks noGrp="1"/>
          </p:cNvSpPr>
          <p:nvPr>
            <p:ph type="sldNum" sz="quarter" idx="5"/>
          </p:nvPr>
        </p:nvSpPr>
        <p:spPr/>
        <p:txBody>
          <a:bodyPr/>
          <a:lstStyle/>
          <a:p>
            <a:fld id="{1853A16A-52BF-4C4A-B423-3E280DB00BDE}" type="slidenum">
              <a:rPr lang="en-GB" smtClean="0"/>
              <a:t>9</a:t>
            </a:fld>
            <a:endParaRPr lang="en-GB"/>
          </a:p>
        </p:txBody>
      </p:sp>
    </p:spTree>
    <p:extLst>
      <p:ext uri="{BB962C8B-B14F-4D97-AF65-F5344CB8AC3E}">
        <p14:creationId xmlns:p14="http://schemas.microsoft.com/office/powerpoint/2010/main" val="363938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1EB8A4D1-C004-468D-8642-0B1E0ECFD4C1}"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A9AD43-653C-4239-A28D-EF6E695E03DB}"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998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8A4D1-C004-468D-8642-0B1E0ECFD4C1}"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18695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8A4D1-C004-468D-8642-0B1E0ECFD4C1}"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158767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8A4D1-C004-468D-8642-0B1E0ECFD4C1}"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312995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B8A4D1-C004-468D-8642-0B1E0ECFD4C1}"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A9AD43-653C-4239-A28D-EF6E695E03DB}"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7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B8A4D1-C004-468D-8642-0B1E0ECFD4C1}"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35806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B8A4D1-C004-468D-8642-0B1E0ECFD4C1}" type="datetimeFigureOut">
              <a:rPr lang="en-GB" smtClean="0"/>
              <a:t>05/12/2023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157349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B8A4D1-C004-468D-8642-0B1E0ECFD4C1}" type="datetimeFigureOut">
              <a:rPr lang="en-GB" smtClean="0"/>
              <a:t>05/12/2023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247535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B8A4D1-C004-468D-8642-0B1E0ECFD4C1}" type="datetimeFigureOut">
              <a:rPr lang="en-GB" smtClean="0"/>
              <a:t>05/12/2023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256736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EB8A4D1-C004-468D-8642-0B1E0ECFD4C1}" type="datetimeFigureOut">
              <a:rPr lang="en-GB" smtClean="0"/>
              <a:t>05/12/2023</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A9AD43-653C-4239-A28D-EF6E695E03DB}" type="slidenum">
              <a:rPr lang="en-GB" smtClean="0"/>
              <a:t>‹#›</a:t>
            </a:fld>
            <a:endParaRPr lang="en-GB"/>
          </a:p>
        </p:txBody>
      </p:sp>
    </p:spTree>
    <p:extLst>
      <p:ext uri="{BB962C8B-B14F-4D97-AF65-F5344CB8AC3E}">
        <p14:creationId xmlns:p14="http://schemas.microsoft.com/office/powerpoint/2010/main" val="120979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B8A4D1-C004-468D-8642-0B1E0ECFD4C1}" type="datetimeFigureOut">
              <a:rPr lang="en-GB" smtClean="0"/>
              <a:t>05/12/2023</a:t>
            </a:fld>
            <a:endParaRPr lang="en-GB"/>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A9AD43-653C-4239-A28D-EF6E695E03DB}" type="slidenum">
              <a:rPr lang="en-GB" smtClean="0"/>
              <a:t>‹#›</a:t>
            </a:fld>
            <a:endParaRPr lang="en-GB"/>
          </a:p>
        </p:txBody>
      </p:sp>
    </p:spTree>
    <p:extLst>
      <p:ext uri="{BB962C8B-B14F-4D97-AF65-F5344CB8AC3E}">
        <p14:creationId xmlns:p14="http://schemas.microsoft.com/office/powerpoint/2010/main" val="394958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B8A4D1-C004-468D-8642-0B1E0ECFD4C1}" type="datetimeFigureOut">
              <a:rPr lang="en-GB" smtClean="0"/>
              <a:t>05/12/2023</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A9AD43-653C-4239-A28D-EF6E695E03DB}"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53348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forms/d/e/1FAIpQLSdZhKzEfHO8fOFoX0Uu3favRTY9KWQXFpNu54u7lUYJrqDA1w/viewfor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deb.g@cse.org.uk" TargetMode="External"/><Relationship Id="rId5" Type="http://schemas.openxmlformats.org/officeDocument/2006/relationships/hyperlink" Target="http://www.cse.org.uk/" TargetMode="External"/><Relationship Id="rId4" Type="http://schemas.openxmlformats.org/officeDocument/2006/relationships/hyperlink" Target="mailto:safeandwarmsomerset@cse.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cse.org.uk/advice/contact-us/refer-your-client-or-patient" TargetMode="External"/><Relationship Id="rId4" Type="http://schemas.openxmlformats.org/officeDocument/2006/relationships/hyperlink" Target="mailto:safeandwarmsomerset@cse.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1" name="Rectangle 60">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63" name="Straight Connector 62">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2A7C97B8-2379-40E5-A95F-FB5E61A53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3BD75D7-33E9-4D26-A6E3-2FCF404AFF71}"/>
              </a:ext>
            </a:extLst>
          </p:cNvPr>
          <p:cNvPicPr>
            <a:picLocks noChangeAspect="1"/>
          </p:cNvPicPr>
          <p:nvPr/>
        </p:nvPicPr>
        <p:blipFill>
          <a:blip r:embed="rId3"/>
          <a:stretch>
            <a:fillRect/>
          </a:stretch>
        </p:blipFill>
        <p:spPr>
          <a:xfrm>
            <a:off x="633999" y="1656206"/>
            <a:ext cx="6909801" cy="3282156"/>
          </a:xfrm>
          <a:prstGeom prst="rect">
            <a:avLst/>
          </a:prstGeom>
        </p:spPr>
      </p:pic>
      <p:cxnSp>
        <p:nvCxnSpPr>
          <p:cNvPr id="67" name="Straight Connector 66">
            <a:extLst>
              <a:ext uri="{FF2B5EF4-FFF2-40B4-BE49-F238E27FC236}">
                <a16:creationId xmlns:a16="http://schemas.microsoft.com/office/drawing/2014/main" id="{AC29A6B1-EC94-4744-BE48-B764337E9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925F69-699D-7E7F-A94B-8F0E150E6075}"/>
              </a:ext>
            </a:extLst>
          </p:cNvPr>
          <p:cNvSpPr txBox="1">
            <a:spLocks/>
          </p:cNvSpPr>
          <p:nvPr/>
        </p:nvSpPr>
        <p:spPr>
          <a:xfrm>
            <a:off x="7859485" y="2198914"/>
            <a:ext cx="3690257" cy="3670180"/>
          </a:xfrm>
          <a:prstGeom prst="rect">
            <a:avLst/>
          </a:prstGeom>
        </p:spPr>
        <p:txBody>
          <a:bodyPr vert="horz" lIns="0" tIns="45720" rIns="0" bIns="45720" rtlCol="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Aft>
                <a:spcPts val="600"/>
              </a:spcAft>
              <a:buClr>
                <a:schemeClr val="accent1"/>
              </a:buClr>
              <a:buFont typeface="Calibri" panose="020F0502020204030204" pitchFamily="34" charset="0"/>
            </a:pPr>
            <a:r>
              <a:rPr lang="en-US" sz="4100" b="1">
                <a:latin typeface="+mn-lt"/>
                <a:ea typeface="+mn-ea"/>
                <a:cs typeface="+mn-cs"/>
              </a:rPr>
              <a:t>We help people change the way they think and act on energy </a:t>
            </a:r>
          </a:p>
        </p:txBody>
      </p:sp>
      <p:sp>
        <p:nvSpPr>
          <p:cNvPr id="69" name="Rectangle 68">
            <a:extLst>
              <a:ext uri="{FF2B5EF4-FFF2-40B4-BE49-F238E27FC236}">
                <a16:creationId xmlns:a16="http://schemas.microsoft.com/office/drawing/2014/main" id="{863FF3CE-53DE-41A6-A8DF-EE8A85EDC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1" name="Rectangle 70">
            <a:extLst>
              <a:ext uri="{FF2B5EF4-FFF2-40B4-BE49-F238E27FC236}">
                <a16:creationId xmlns:a16="http://schemas.microsoft.com/office/drawing/2014/main" id="{B0F0D992-B6E9-451D-A97E-B81C761D0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48942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6E937F-34E1-6FDA-B1B8-9578809A3EE6}"/>
              </a:ext>
            </a:extLst>
          </p:cNvPr>
          <p:cNvSpPr>
            <a:spLocks noGrp="1"/>
          </p:cNvSpPr>
          <p:nvPr/>
        </p:nvSpPr>
        <p:spPr>
          <a:xfrm>
            <a:off x="7534655" y="634946"/>
            <a:ext cx="4015087"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a:lnSpc>
                <a:spcPct val="85000"/>
              </a:lnSpc>
              <a:spcAft>
                <a:spcPts val="600"/>
              </a:spcAft>
            </a:pPr>
            <a:r>
              <a:rPr lang="en-US" sz="3400" spc="-50">
                <a:solidFill>
                  <a:schemeClr val="tx1">
                    <a:lumMod val="75000"/>
                    <a:lumOff val="25000"/>
                  </a:schemeClr>
                </a:solidFill>
                <a:latin typeface="+mj-lt"/>
                <a:cs typeface="+mj-cs"/>
              </a:rPr>
              <a:t>Energy efficient behavioural advice  </a:t>
            </a:r>
            <a:endParaRPr lang="en-US" sz="3400" b="0" spc="-50">
              <a:solidFill>
                <a:schemeClr val="tx1">
                  <a:lumMod val="75000"/>
                  <a:lumOff val="25000"/>
                </a:schemeClr>
              </a:solidFill>
              <a:latin typeface="+mj-lt"/>
              <a:cs typeface="+mj-cs"/>
            </a:endParaRPr>
          </a:p>
        </p:txBody>
      </p:sp>
      <p:pic>
        <p:nvPicPr>
          <p:cNvPr id="2" name="Picture 1" descr="A picture containing floor, indoor&#10;&#10;Description automatically generated">
            <a:extLst>
              <a:ext uri="{FF2B5EF4-FFF2-40B4-BE49-F238E27FC236}">
                <a16:creationId xmlns:a16="http://schemas.microsoft.com/office/drawing/2014/main" id="{9F292E1B-2429-543C-31FF-DAADE9C02B83}"/>
              </a:ext>
            </a:extLst>
          </p:cNvPr>
          <p:cNvPicPr>
            <a:picLocks noChangeAspect="1"/>
          </p:cNvPicPr>
          <p:nvPr/>
        </p:nvPicPr>
        <p:blipFill rotWithShape="1">
          <a:blip r:embed="rId3"/>
          <a:srcRect l="19788" r="41164" b="1"/>
          <a:stretch/>
        </p:blipFill>
        <p:spPr>
          <a:xfrm>
            <a:off x="804670" y="798507"/>
            <a:ext cx="2370646" cy="4720304"/>
          </a:xfrm>
          <a:prstGeom prst="rect">
            <a:avLst/>
          </a:prstGeom>
        </p:spPr>
      </p:pic>
      <p:pic>
        <p:nvPicPr>
          <p:cNvPr id="5" name="Picture 4" descr="Bread in a toaster">
            <a:extLst>
              <a:ext uri="{FF2B5EF4-FFF2-40B4-BE49-F238E27FC236}">
                <a16:creationId xmlns:a16="http://schemas.microsoft.com/office/drawing/2014/main" id="{DD81B848-0C02-21B1-751A-362F436342BD}"/>
              </a:ext>
            </a:extLst>
          </p:cNvPr>
          <p:cNvPicPr>
            <a:picLocks noChangeAspect="1"/>
          </p:cNvPicPr>
          <p:nvPr/>
        </p:nvPicPr>
        <p:blipFill rotWithShape="1">
          <a:blip r:embed="rId4"/>
          <a:srcRect r="694" b="-2"/>
          <a:stretch/>
        </p:blipFill>
        <p:spPr>
          <a:xfrm>
            <a:off x="3339251" y="795786"/>
            <a:ext cx="3678284" cy="2778069"/>
          </a:xfrm>
          <a:prstGeom prst="rect">
            <a:avLst/>
          </a:prstGeom>
        </p:spPr>
      </p:pic>
      <p:pic>
        <p:nvPicPr>
          <p:cNvPr id="4" name="Picture 3" descr="A group of lights&#10;&#10;Description automatically generated with low confidence">
            <a:extLst>
              <a:ext uri="{FF2B5EF4-FFF2-40B4-BE49-F238E27FC236}">
                <a16:creationId xmlns:a16="http://schemas.microsoft.com/office/drawing/2014/main" id="{1D044DFE-A36C-D4B9-567F-D5359E551143}"/>
              </a:ext>
            </a:extLst>
          </p:cNvPr>
          <p:cNvPicPr>
            <a:picLocks noChangeAspect="1"/>
          </p:cNvPicPr>
          <p:nvPr/>
        </p:nvPicPr>
        <p:blipFill rotWithShape="1">
          <a:blip r:embed="rId5"/>
          <a:srcRect l="25579" r="18680" b="5"/>
          <a:stretch/>
        </p:blipFill>
        <p:spPr>
          <a:xfrm>
            <a:off x="3337804" y="3722753"/>
            <a:ext cx="1228981" cy="1791319"/>
          </a:xfrm>
          <a:prstGeom prst="rect">
            <a:avLst/>
          </a:prstGeom>
        </p:spPr>
      </p:pic>
      <p:pic>
        <p:nvPicPr>
          <p:cNvPr id="3" name="Picture 2" descr="A basket, wooden clips, and cloth on a table">
            <a:extLst>
              <a:ext uri="{FF2B5EF4-FFF2-40B4-BE49-F238E27FC236}">
                <a16:creationId xmlns:a16="http://schemas.microsoft.com/office/drawing/2014/main" id="{494B538A-80FF-9AA2-DE93-5BDAB0FF82A7}"/>
              </a:ext>
            </a:extLst>
          </p:cNvPr>
          <p:cNvPicPr>
            <a:picLocks noChangeAspect="1"/>
          </p:cNvPicPr>
          <p:nvPr/>
        </p:nvPicPr>
        <p:blipFill rotWithShape="1">
          <a:blip r:embed="rId6"/>
          <a:srcRect r="15281" b="-1"/>
          <a:stretch/>
        </p:blipFill>
        <p:spPr>
          <a:xfrm>
            <a:off x="4736305" y="3722753"/>
            <a:ext cx="2273529" cy="1791320"/>
          </a:xfrm>
          <a:prstGeom prst="rect">
            <a:avLst/>
          </a:prstGeom>
        </p:spPr>
      </p:pic>
      <p:sp>
        <p:nvSpPr>
          <p:cNvPr id="9" name="TextBox 8">
            <a:extLst>
              <a:ext uri="{FF2B5EF4-FFF2-40B4-BE49-F238E27FC236}">
                <a16:creationId xmlns:a16="http://schemas.microsoft.com/office/drawing/2014/main" id="{05584A80-41C1-3549-1CE9-8492CD292F4D}"/>
              </a:ext>
            </a:extLst>
          </p:cNvPr>
          <p:cNvSpPr txBox="1"/>
          <p:nvPr/>
        </p:nvSpPr>
        <p:spPr>
          <a:xfrm>
            <a:off x="7593374" y="2621772"/>
            <a:ext cx="4015087" cy="3670180"/>
          </a:xfrm>
          <a:prstGeom prst="rect">
            <a:avLst/>
          </a:prstGeom>
        </p:spPr>
        <p:txBody>
          <a:bodyPr vert="horz" lIns="0" tIns="45720" rIns="0" bIns="45720" rtlCol="0">
            <a:normAutofit/>
          </a:bodyPr>
          <a:lstStyle/>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Heating the home</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Heating water</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Lighting and Appliances</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Energy saving tips </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Energy saving in an energy crisis</a:t>
            </a:r>
          </a:p>
        </p:txBody>
      </p:sp>
    </p:spTree>
    <p:extLst>
      <p:ext uri="{BB962C8B-B14F-4D97-AF65-F5344CB8AC3E}">
        <p14:creationId xmlns:p14="http://schemas.microsoft.com/office/powerpoint/2010/main" val="193370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26CEF8-0DC7-29BB-B1CB-03C0FC28123E}"/>
              </a:ext>
            </a:extLst>
          </p:cNvPr>
          <p:cNvSpPr txBox="1"/>
          <p:nvPr/>
        </p:nvSpPr>
        <p:spPr>
          <a:xfrm>
            <a:off x="7534655" y="634946"/>
            <a:ext cx="4015087"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3400" b="1" spc="-50">
                <a:solidFill>
                  <a:schemeClr val="tx1">
                    <a:lumMod val="75000"/>
                    <a:lumOff val="25000"/>
                  </a:schemeClr>
                </a:solidFill>
                <a:latin typeface="+mj-lt"/>
                <a:ea typeface="+mj-ea"/>
                <a:cs typeface="+mj-cs"/>
              </a:rPr>
              <a:t>Energy Supplier and Distributor Advice</a:t>
            </a:r>
          </a:p>
        </p:txBody>
      </p:sp>
      <p:pic>
        <p:nvPicPr>
          <p:cNvPr id="2" name="Picture 1" descr="Old wrinkled hands with some coins">
            <a:extLst>
              <a:ext uri="{FF2B5EF4-FFF2-40B4-BE49-F238E27FC236}">
                <a16:creationId xmlns:a16="http://schemas.microsoft.com/office/drawing/2014/main" id="{999CA1F7-C0EC-B460-46CD-ECE078A9BA91}"/>
              </a:ext>
            </a:extLst>
          </p:cNvPr>
          <p:cNvPicPr>
            <a:picLocks noChangeAspect="1"/>
          </p:cNvPicPr>
          <p:nvPr/>
        </p:nvPicPr>
        <p:blipFill rotWithShape="1">
          <a:blip r:embed="rId3"/>
          <a:srcRect r="16178" b="-3"/>
          <a:stretch/>
        </p:blipFill>
        <p:spPr>
          <a:xfrm>
            <a:off x="628952" y="623178"/>
            <a:ext cx="3671055" cy="2923485"/>
          </a:xfrm>
          <a:prstGeom prst="rect">
            <a:avLst/>
          </a:prstGeom>
        </p:spPr>
      </p:pic>
      <p:pic>
        <p:nvPicPr>
          <p:cNvPr id="5" name="Picture 2">
            <a:extLst>
              <a:ext uri="{FF2B5EF4-FFF2-40B4-BE49-F238E27FC236}">
                <a16:creationId xmlns:a16="http://schemas.microsoft.com/office/drawing/2014/main" id="{045437E6-5279-B21C-1EB7-7E1A19691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2" r="17005" b="5"/>
          <a:stretch/>
        </p:blipFill>
        <p:spPr bwMode="auto">
          <a:xfrm>
            <a:off x="4465863" y="623178"/>
            <a:ext cx="2447148" cy="1728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6517690-1914-C2FC-904E-FF7EA5236C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28" r="8180"/>
          <a:stretch/>
        </p:blipFill>
        <p:spPr bwMode="auto">
          <a:xfrm>
            <a:off x="640080" y="3709572"/>
            <a:ext cx="3659927" cy="19734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B7DB2B1-9133-AD56-358C-BD937B6ED2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99" r="19298"/>
          <a:stretch/>
        </p:blipFill>
        <p:spPr bwMode="auto">
          <a:xfrm>
            <a:off x="4465863" y="2512667"/>
            <a:ext cx="2447148" cy="3181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ECE88B-D934-FA38-DCF4-D43170245617}"/>
              </a:ext>
            </a:extLst>
          </p:cNvPr>
          <p:cNvSpPr txBox="1"/>
          <p:nvPr/>
        </p:nvSpPr>
        <p:spPr>
          <a:xfrm>
            <a:off x="7547961" y="2548848"/>
            <a:ext cx="4015087" cy="3670180"/>
          </a:xfrm>
          <a:prstGeom prst="rect">
            <a:avLst/>
          </a:prstGeom>
        </p:spPr>
        <p:txBody>
          <a:bodyPr vert="horz" lIns="0" tIns="45720" rIns="0" bIns="45720" rtlCol="0">
            <a:normAutofit/>
          </a:bodyPr>
          <a:lstStyle/>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Priority Services Register</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Energy Bills</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Financial support </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Debt</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Meters</a:t>
            </a:r>
          </a:p>
          <a:p>
            <a:pPr marL="285750" lvl="0" indent="-285750">
              <a:lnSpc>
                <a:spcPct val="90000"/>
              </a:lnSpc>
              <a:spcAft>
                <a:spcPts val="600"/>
              </a:spcAft>
              <a:buClr>
                <a:schemeClr val="accent1"/>
              </a:buClr>
              <a:buFont typeface="Calibri" panose="020F0502020204030204" pitchFamily="34" charset="0"/>
              <a:buChar char="•"/>
              <a:defRPr cap="all"/>
            </a:pPr>
            <a:r>
              <a:rPr lang="en-US" sz="2000" dirty="0">
                <a:solidFill>
                  <a:schemeClr val="tx1">
                    <a:lumMod val="75000"/>
                    <a:lumOff val="25000"/>
                  </a:schemeClr>
                </a:solidFill>
              </a:rPr>
              <a:t>Payment methods</a:t>
            </a:r>
          </a:p>
          <a:p>
            <a:pPr marL="285750" lvl="0" indent="-285750">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rPr>
              <a:t>TARIFFS</a:t>
            </a:r>
          </a:p>
        </p:txBody>
      </p:sp>
    </p:spTree>
    <p:extLst>
      <p:ext uri="{BB962C8B-B14F-4D97-AF65-F5344CB8AC3E}">
        <p14:creationId xmlns:p14="http://schemas.microsoft.com/office/powerpoint/2010/main" val="25500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AE3E8563-6EA4-6067-A03E-51BFEF44822F}"/>
              </a:ext>
            </a:extLst>
          </p:cNvPr>
          <p:cNvSpPr txBox="1">
            <a:spLocks/>
          </p:cNvSpPr>
          <p:nvPr/>
        </p:nvSpPr>
        <p:spPr>
          <a:xfrm>
            <a:off x="7534655" y="634946"/>
            <a:ext cx="4015087" cy="145075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marL="0" indent="0">
              <a:lnSpc>
                <a:spcPct val="85000"/>
              </a:lnSpc>
              <a:spcAft>
                <a:spcPts val="600"/>
              </a:spcAft>
            </a:pPr>
            <a:r>
              <a:rPr lang="en-US" sz="3700" b="1" spc="-50">
                <a:solidFill>
                  <a:schemeClr val="tx1">
                    <a:lumMod val="75000"/>
                    <a:lumOff val="25000"/>
                  </a:schemeClr>
                </a:solidFill>
              </a:rPr>
              <a:t>Energy Efficient Property Advice </a:t>
            </a:r>
          </a:p>
        </p:txBody>
      </p:sp>
      <p:pic>
        <p:nvPicPr>
          <p:cNvPr id="13" name="Picture 12">
            <a:extLst>
              <a:ext uri="{FF2B5EF4-FFF2-40B4-BE49-F238E27FC236}">
                <a16:creationId xmlns:a16="http://schemas.microsoft.com/office/drawing/2014/main" id="{7B25068E-DB01-F0E3-A564-A5DCD08BE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5" b="-5"/>
          <a:stretch/>
        </p:blipFill>
        <p:spPr>
          <a:xfrm>
            <a:off x="628952" y="623178"/>
            <a:ext cx="3671055" cy="2923485"/>
          </a:xfrm>
          <a:prstGeom prst="rect">
            <a:avLst/>
          </a:prstGeom>
        </p:spPr>
      </p:pic>
      <p:pic>
        <p:nvPicPr>
          <p:cNvPr id="6" name="Picture 4">
            <a:extLst>
              <a:ext uri="{FF2B5EF4-FFF2-40B4-BE49-F238E27FC236}">
                <a16:creationId xmlns:a16="http://schemas.microsoft.com/office/drawing/2014/main" id="{AAFB9CEB-773E-D72E-FD6F-048554ABC2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58" r="7" b="7"/>
          <a:stretch/>
        </p:blipFill>
        <p:spPr bwMode="auto">
          <a:xfrm>
            <a:off x="4465863" y="623178"/>
            <a:ext cx="2447148" cy="17286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aisy Daisy Fabric Draught Excluder By Louise Brainwood |  notonthehighstreet.com">
            <a:extLst>
              <a:ext uri="{FF2B5EF4-FFF2-40B4-BE49-F238E27FC236}">
                <a16:creationId xmlns:a16="http://schemas.microsoft.com/office/drawing/2014/main" id="{22E1AA5C-36E1-AA0C-3460-3F7E1FCD53B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113" r="2" b="16966"/>
          <a:stretch/>
        </p:blipFill>
        <p:spPr bwMode="auto">
          <a:xfrm>
            <a:off x="640080" y="3709572"/>
            <a:ext cx="3659927" cy="1973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w to get rid of mould on walls permanently | Expert Reviews">
            <a:extLst>
              <a:ext uri="{FF2B5EF4-FFF2-40B4-BE49-F238E27FC236}">
                <a16:creationId xmlns:a16="http://schemas.microsoft.com/office/drawing/2014/main" id="{FB30F4BA-41F2-B09B-3211-DE58D3CAEDE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73" r="25660" b="-2"/>
          <a:stretch/>
        </p:blipFill>
        <p:spPr bwMode="auto">
          <a:xfrm>
            <a:off x="4465863" y="2512667"/>
            <a:ext cx="2447148" cy="31815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67BF82-FCCE-E476-4F16-F47157195FD9}"/>
              </a:ext>
            </a:extLst>
          </p:cNvPr>
          <p:cNvSpPr txBox="1"/>
          <p:nvPr/>
        </p:nvSpPr>
        <p:spPr>
          <a:xfrm>
            <a:off x="7547961" y="2697378"/>
            <a:ext cx="4015087" cy="3670180"/>
          </a:xfrm>
          <a:prstGeom prst="rect">
            <a:avLst/>
          </a:prstGeom>
        </p:spPr>
        <p:txBody>
          <a:bodyPr vert="horz" lIns="0" tIns="45720" rIns="0" bIns="45720" rtlCol="0">
            <a:normAutofit/>
          </a:bodyPr>
          <a:lstStyle/>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Insulation</a:t>
            </a:r>
          </a:p>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Draught proofing</a:t>
            </a:r>
          </a:p>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Heating options</a:t>
            </a:r>
          </a:p>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Cold, damp and Condensation</a:t>
            </a:r>
          </a:p>
          <a:p>
            <a:pPr marL="285750" lvl="0" indent="-285750">
              <a:lnSpc>
                <a:spcPct val="90000"/>
              </a:lnSpc>
              <a:spcAft>
                <a:spcPts val="600"/>
              </a:spcAft>
              <a:buClr>
                <a:schemeClr val="accent1"/>
              </a:buClr>
              <a:buFont typeface="Arial" panose="020B0604020202020204" pitchFamily="34" charset="0"/>
              <a:buChar char="•"/>
              <a:defRPr cap="all"/>
            </a:pPr>
            <a:r>
              <a:rPr lang="en-US" sz="2000" dirty="0">
                <a:solidFill>
                  <a:schemeClr val="tx1">
                    <a:lumMod val="75000"/>
                    <a:lumOff val="25000"/>
                  </a:schemeClr>
                </a:solidFill>
              </a:rPr>
              <a:t>Grants and Funding </a:t>
            </a:r>
          </a:p>
        </p:txBody>
      </p:sp>
    </p:spTree>
    <p:extLst>
      <p:ext uri="{BB962C8B-B14F-4D97-AF65-F5344CB8AC3E}">
        <p14:creationId xmlns:p14="http://schemas.microsoft.com/office/powerpoint/2010/main" val="2909685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B0556C-EDDA-4AD7-A9F0-EC585BB12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A1FBEA1B-AE36-47D5-9EA3-95281C4BF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5" name="Straight Connector 14">
            <a:extLst>
              <a:ext uri="{FF2B5EF4-FFF2-40B4-BE49-F238E27FC236}">
                <a16:creationId xmlns:a16="http://schemas.microsoft.com/office/drawing/2014/main" id="{CC4B31EB-2D22-4179-9EA2-70222E5194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5761B7D-5BF2-124D-34B2-BD4D554A9FA7}"/>
              </a:ext>
            </a:extLst>
          </p:cNvPr>
          <p:cNvSpPr>
            <a:spLocks noGrp="1"/>
          </p:cNvSpPr>
          <p:nvPr/>
        </p:nvSpPr>
        <p:spPr>
          <a:xfrm>
            <a:off x="965030" y="963997"/>
            <a:ext cx="3254691" cy="4938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algn="r">
              <a:lnSpc>
                <a:spcPct val="85000"/>
              </a:lnSpc>
              <a:spcAft>
                <a:spcPts val="600"/>
              </a:spcAft>
            </a:pPr>
            <a:r>
              <a:rPr lang="en-US" sz="4400" spc="-50" dirty="0">
                <a:solidFill>
                  <a:schemeClr val="tx1">
                    <a:lumMod val="75000"/>
                    <a:lumOff val="25000"/>
                  </a:schemeClr>
                </a:solidFill>
                <a:latin typeface="+mj-lt"/>
                <a:cs typeface="+mj-cs"/>
              </a:rPr>
              <a:t>Rural Community Energy Support Network</a:t>
            </a:r>
            <a:endParaRPr lang="en-US" sz="4400" b="0" spc="-50" dirty="0">
              <a:solidFill>
                <a:schemeClr val="tx1">
                  <a:lumMod val="75000"/>
                  <a:lumOff val="25000"/>
                </a:schemeClr>
              </a:solidFill>
              <a:latin typeface="+mj-lt"/>
              <a:cs typeface="+mj-cs"/>
            </a:endParaRPr>
          </a:p>
        </p:txBody>
      </p:sp>
      <p:cxnSp>
        <p:nvCxnSpPr>
          <p:cNvPr id="21"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457AA95-9497-0F65-43E3-562F08F982DE}"/>
              </a:ext>
            </a:extLst>
          </p:cNvPr>
          <p:cNvSpPr txBox="1"/>
          <p:nvPr/>
        </p:nvSpPr>
        <p:spPr>
          <a:xfrm>
            <a:off x="5134882" y="963507"/>
            <a:ext cx="6135097" cy="4938851"/>
          </a:xfrm>
          <a:prstGeom prst="rect">
            <a:avLst/>
          </a:prstGeom>
        </p:spPr>
        <p:txBody>
          <a:bodyPr vert="horz" lIns="0" tIns="45720" rIns="0" bIns="45720" rtlCol="0" anchor="ctr">
            <a:normAutofit/>
          </a:bodyPr>
          <a:lstStyle/>
          <a:p>
            <a:pPr>
              <a:spcBef>
                <a:spcPts val="6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RCESN is available to staff, volunteers and community organisations to help them have better energy related conversations with their customers</a:t>
            </a:r>
          </a:p>
          <a:p>
            <a:pPr>
              <a:spcBef>
                <a:spcPts val="600"/>
              </a:spcBef>
            </a:pPr>
            <a:r>
              <a:rPr lang="en-GB" dirty="0">
                <a:latin typeface="Calibri" panose="020F0502020204030204" pitchFamily="34" charset="0"/>
                <a:ea typeface="Calibri" panose="020F0502020204030204" pitchFamily="34" charset="0"/>
                <a:cs typeface="Times New Roman" panose="02020603050405020304" pitchFamily="18" charset="0"/>
              </a:rPr>
              <a:t>Network members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will have access to a series of short knowledge sessions to cover the basics of energy advice.  </a:t>
            </a:r>
          </a:p>
          <a:p>
            <a:pPr>
              <a:spcBef>
                <a:spcPts val="6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On going support is offered in the form of </a:t>
            </a:r>
            <a:r>
              <a:rPr lang="en-GB" dirty="0">
                <a:effectLst/>
                <a:latin typeface="Calibri" panose="020F0502020204030204" pitchFamily="34" charset="0"/>
                <a:ea typeface="Calibri" panose="020F0502020204030204" pitchFamily="34" charset="0"/>
                <a:cs typeface="Times New Roman" panose="02020603050405020304" pitchFamily="18" charset="0"/>
              </a:rPr>
              <a:t>1-1 Mentoring, support sessions, resources such as fact sheets and step-by-step guides, online forum for peer-to-peer knowledge-sharing</a:t>
            </a:r>
          </a:p>
          <a:p>
            <a:pPr>
              <a:spcBef>
                <a:spcPts val="600"/>
              </a:spcBef>
            </a:pPr>
            <a:endParaRPr lang="en-GB"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Sign Up (google.com)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25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A20B2-842C-1A64-DED2-35DC112A0D4C}"/>
              </a:ext>
            </a:extLst>
          </p:cNvPr>
          <p:cNvPicPr>
            <a:picLocks noChangeAspect="1"/>
          </p:cNvPicPr>
          <p:nvPr/>
        </p:nvPicPr>
        <p:blipFill rotWithShape="1">
          <a:blip r:embed="rId3"/>
          <a:srcRect t="14061" r="4585" b="26343"/>
          <a:stretch/>
        </p:blipFill>
        <p:spPr>
          <a:xfrm>
            <a:off x="8209973" y="964276"/>
            <a:ext cx="2945707" cy="4087149"/>
          </a:xfrm>
          <a:prstGeom prst="rect">
            <a:avLst/>
          </a:prstGeom>
        </p:spPr>
      </p:pic>
      <p:graphicFrame>
        <p:nvGraphicFramePr>
          <p:cNvPr id="3" name="TextBox 4">
            <a:extLst>
              <a:ext uri="{FF2B5EF4-FFF2-40B4-BE49-F238E27FC236}">
                <a16:creationId xmlns:a16="http://schemas.microsoft.com/office/drawing/2014/main" id="{A197F360-67B7-05AF-6DE3-70A1BFEA667C}"/>
              </a:ext>
            </a:extLst>
          </p:cNvPr>
          <p:cNvGraphicFramePr/>
          <p:nvPr>
            <p:extLst>
              <p:ext uri="{D42A27DB-BD31-4B8C-83A1-F6EECF244321}">
                <p14:modId xmlns:p14="http://schemas.microsoft.com/office/powerpoint/2010/main" val="1194110131"/>
              </p:ext>
            </p:extLst>
          </p:nvPr>
        </p:nvGraphicFramePr>
        <p:xfrm>
          <a:off x="526834" y="1607349"/>
          <a:ext cx="6910387" cy="5051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id="{17627ADB-7764-DD70-25C3-2A626425A218}"/>
              </a:ext>
            </a:extLst>
          </p:cNvPr>
          <p:cNvSpPr>
            <a:spLocks noGrp="1"/>
          </p:cNvSpPr>
          <p:nvPr/>
        </p:nvSpPr>
        <p:spPr>
          <a:xfrm>
            <a:off x="-448134" y="431983"/>
            <a:ext cx="3254691" cy="76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algn="r">
              <a:lnSpc>
                <a:spcPct val="85000"/>
              </a:lnSpc>
              <a:spcAft>
                <a:spcPts val="600"/>
              </a:spcAft>
            </a:pPr>
            <a:r>
              <a:rPr lang="en-US" sz="4400" spc="-50" dirty="0">
                <a:solidFill>
                  <a:schemeClr val="tx1">
                    <a:lumMod val="75000"/>
                    <a:lumOff val="25000"/>
                  </a:schemeClr>
                </a:solidFill>
                <a:latin typeface="+mj-lt"/>
                <a:cs typeface="+mj-cs"/>
              </a:rPr>
              <a:t>Training</a:t>
            </a:r>
            <a:endParaRPr lang="en-US" sz="4400" b="0" spc="-50" dirty="0">
              <a:solidFill>
                <a:schemeClr val="tx1">
                  <a:lumMod val="75000"/>
                  <a:lumOff val="25000"/>
                </a:schemeClr>
              </a:solidFill>
              <a:latin typeface="+mj-lt"/>
              <a:cs typeface="+mj-cs"/>
            </a:endParaRPr>
          </a:p>
        </p:txBody>
      </p:sp>
    </p:spTree>
    <p:extLst>
      <p:ext uri="{BB962C8B-B14F-4D97-AF65-F5344CB8AC3E}">
        <p14:creationId xmlns:p14="http://schemas.microsoft.com/office/powerpoint/2010/main" val="3997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B0556C-EDDA-4AD7-A9F0-EC585BB12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A1FBEA1B-AE36-47D5-9EA3-95281C4BF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5" name="Straight Connector 14">
            <a:extLst>
              <a:ext uri="{FF2B5EF4-FFF2-40B4-BE49-F238E27FC236}">
                <a16:creationId xmlns:a16="http://schemas.microsoft.com/office/drawing/2014/main" id="{CC4B31EB-2D22-4179-9EA2-70222E5194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680DEB2-8728-D66D-AAA8-9BCD32858639}"/>
              </a:ext>
            </a:extLst>
          </p:cNvPr>
          <p:cNvPicPr>
            <a:picLocks noChangeAspect="1"/>
          </p:cNvPicPr>
          <p:nvPr/>
        </p:nvPicPr>
        <p:blipFill>
          <a:blip r:embed="rId3"/>
          <a:stretch>
            <a:fillRect/>
          </a:stretch>
        </p:blipFill>
        <p:spPr>
          <a:xfrm rot="20456552">
            <a:off x="784844" y="1106040"/>
            <a:ext cx="6023417" cy="4698264"/>
          </a:xfrm>
          <a:prstGeom prst="rect">
            <a:avLst/>
          </a:prstGeom>
        </p:spPr>
      </p:pic>
      <p:pic>
        <p:nvPicPr>
          <p:cNvPr id="4" name="Picture 3">
            <a:extLst>
              <a:ext uri="{FF2B5EF4-FFF2-40B4-BE49-F238E27FC236}">
                <a16:creationId xmlns:a16="http://schemas.microsoft.com/office/drawing/2014/main" id="{8312F973-38D4-22C4-8DFF-8FDAFE1D9BE1}"/>
              </a:ext>
            </a:extLst>
          </p:cNvPr>
          <p:cNvPicPr>
            <a:picLocks noChangeAspect="1"/>
          </p:cNvPicPr>
          <p:nvPr/>
        </p:nvPicPr>
        <p:blipFill>
          <a:blip r:embed="rId4"/>
          <a:stretch>
            <a:fillRect/>
          </a:stretch>
        </p:blipFill>
        <p:spPr>
          <a:xfrm rot="1092052">
            <a:off x="4923898" y="1156806"/>
            <a:ext cx="6793508" cy="4127055"/>
          </a:xfrm>
          <a:prstGeom prst="rect">
            <a:avLst/>
          </a:prstGeom>
        </p:spPr>
      </p:pic>
    </p:spTree>
    <p:extLst>
      <p:ext uri="{BB962C8B-B14F-4D97-AF65-F5344CB8AC3E}">
        <p14:creationId xmlns:p14="http://schemas.microsoft.com/office/powerpoint/2010/main" val="37996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2C20-ABF0-1E42-ADBF-F5F6AB006FDF}"/>
              </a:ext>
            </a:extLst>
          </p:cNvPr>
          <p:cNvSpPr txBox="1">
            <a:spLocks/>
          </p:cNvSpPr>
          <p:nvPr/>
        </p:nvSpPr>
        <p:spPr>
          <a:xfrm>
            <a:off x="7867744" y="1059489"/>
            <a:ext cx="3690257" cy="1450757"/>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400"/>
              <a:t>Feedback </a:t>
            </a:r>
            <a:br>
              <a:rPr lang="en-US" sz="5400"/>
            </a:br>
            <a:r>
              <a:rPr lang="en-US" sz="5400"/>
              <a:t>to us</a:t>
            </a:r>
            <a:endParaRPr lang="en-US" sz="5400" dirty="0"/>
          </a:p>
        </p:txBody>
      </p:sp>
      <p:pic>
        <p:nvPicPr>
          <p:cNvPr id="3" name="Picture 2" descr="Top view of white eight paper airplanes and a yellow paper airplane">
            <a:extLst>
              <a:ext uri="{FF2B5EF4-FFF2-40B4-BE49-F238E27FC236}">
                <a16:creationId xmlns:a16="http://schemas.microsoft.com/office/drawing/2014/main" id="{F9E88BF6-7DED-5E77-1C3B-1346B8E65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99" y="942152"/>
            <a:ext cx="6909801" cy="4612292"/>
          </a:xfrm>
          <a:prstGeom prst="rect">
            <a:avLst/>
          </a:prstGeom>
        </p:spPr>
      </p:pic>
      <p:sp>
        <p:nvSpPr>
          <p:cNvPr id="4" name="TextBox 3">
            <a:extLst>
              <a:ext uri="{FF2B5EF4-FFF2-40B4-BE49-F238E27FC236}">
                <a16:creationId xmlns:a16="http://schemas.microsoft.com/office/drawing/2014/main" id="{BA8D09AE-9392-4E69-E7EE-5BB1E7638780}"/>
              </a:ext>
            </a:extLst>
          </p:cNvPr>
          <p:cNvSpPr txBox="1"/>
          <p:nvPr/>
        </p:nvSpPr>
        <p:spPr>
          <a:xfrm>
            <a:off x="7921662" y="2720649"/>
            <a:ext cx="3690257" cy="2307772"/>
          </a:xfrm>
          <a:prstGeom prst="rect">
            <a:avLst/>
          </a:prstGeom>
        </p:spPr>
        <p:txBody>
          <a:bodyPr vert="horz" lIns="0" tIns="45720" rIns="0" bIns="45720" rtlCol="0">
            <a:normAutofit/>
          </a:bodyPr>
          <a:lstStyle/>
          <a:p>
            <a:pPr marL="0" marR="0" lvl="0" indent="0" fontAlgn="auto">
              <a:lnSpc>
                <a:spcPct val="90000"/>
              </a:lnSpc>
              <a:spcBef>
                <a:spcPts val="0"/>
              </a:spcBef>
              <a:spcAft>
                <a:spcPts val="600"/>
              </a:spcAft>
              <a:buClr>
                <a:schemeClr val="accent1"/>
              </a:buClr>
              <a:buSzTx/>
              <a:buFont typeface="Calibri" panose="020F0502020204030204" pitchFamily="34" charset="0"/>
              <a:buNone/>
              <a:tabLst/>
              <a:defRPr/>
            </a:pPr>
            <a:r>
              <a:rPr kumimoji="0" lang="en-US" sz="2800" b="0" i="0" u="none" strike="noStrike" cap="none" spc="0" normalizeH="0" baseline="0" noProof="0">
                <a:ln>
                  <a:noFill/>
                </a:ln>
                <a:solidFill>
                  <a:schemeClr val="tx1">
                    <a:lumMod val="75000"/>
                    <a:lumOff val="25000"/>
                  </a:schemeClr>
                </a:solidFill>
                <a:effectLst/>
                <a:uLnTx/>
                <a:uFillTx/>
              </a:rPr>
              <a:t>Stay in touch with us and let us know how many people you have helped with energy advice</a:t>
            </a:r>
            <a:endParaRPr kumimoji="0" lang="en-US" sz="2800" b="0" i="0" u="none" strike="noStrike" cap="none" spc="0" normalizeH="0" baseline="0" noProof="0" dirty="0">
              <a:ln>
                <a:noFill/>
              </a:ln>
              <a:solidFill>
                <a:schemeClr val="tx1">
                  <a:lumMod val="75000"/>
                  <a:lumOff val="25000"/>
                </a:schemeClr>
              </a:solidFill>
              <a:effectLst/>
              <a:uLnTx/>
              <a:uFillTx/>
            </a:endParaRPr>
          </a:p>
        </p:txBody>
      </p:sp>
      <p:pic>
        <p:nvPicPr>
          <p:cNvPr id="7" name="Picture 6" descr="Logo&#10;&#10;Description automatically generated with medium confidence">
            <a:extLst>
              <a:ext uri="{FF2B5EF4-FFF2-40B4-BE49-F238E27FC236}">
                <a16:creationId xmlns:a16="http://schemas.microsoft.com/office/drawing/2014/main" id="{730C2DCA-5D24-454E-E548-D421E73C03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1839" y="0"/>
            <a:ext cx="1160161" cy="1269716"/>
          </a:xfrm>
          <a:prstGeom prst="rect">
            <a:avLst/>
          </a:prstGeom>
        </p:spPr>
      </p:pic>
    </p:spTree>
    <p:extLst>
      <p:ext uri="{BB962C8B-B14F-4D97-AF65-F5344CB8AC3E}">
        <p14:creationId xmlns:p14="http://schemas.microsoft.com/office/powerpoint/2010/main" val="2021243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 bulb on yellow background with sketched light beams and cord">
            <a:extLst>
              <a:ext uri="{FF2B5EF4-FFF2-40B4-BE49-F238E27FC236}">
                <a16:creationId xmlns:a16="http://schemas.microsoft.com/office/drawing/2014/main" id="{37EB3074-E7C7-6BA1-9ABB-9627320C0E84}"/>
              </a:ext>
            </a:extLst>
          </p:cNvPr>
          <p:cNvPicPr>
            <a:picLocks noChangeAspect="1"/>
          </p:cNvPicPr>
          <p:nvPr/>
        </p:nvPicPr>
        <p:blipFill rotWithShape="1">
          <a:blip r:embed="rId3">
            <a:duotone>
              <a:schemeClr val="bg2">
                <a:shade val="45000"/>
                <a:satMod val="135000"/>
              </a:schemeClr>
              <a:prstClr val="white"/>
            </a:duotone>
            <a:alphaModFix amt="35000"/>
          </a:blip>
          <a:srcRect t="8537"/>
          <a:stretch/>
        </p:blipFill>
        <p:spPr>
          <a:xfrm>
            <a:off x="20" y="10"/>
            <a:ext cx="12191980" cy="6857990"/>
          </a:xfrm>
          <a:prstGeom prst="rect">
            <a:avLst/>
          </a:prstGeom>
        </p:spPr>
      </p:pic>
      <p:sp>
        <p:nvSpPr>
          <p:cNvPr id="3" name="Title 1">
            <a:extLst>
              <a:ext uri="{FF2B5EF4-FFF2-40B4-BE49-F238E27FC236}">
                <a16:creationId xmlns:a16="http://schemas.microsoft.com/office/drawing/2014/main" id="{AF5F4A41-5B95-5AD3-612B-64D362FB489D}"/>
              </a:ext>
            </a:extLst>
          </p:cNvPr>
          <p:cNvSpPr txBox="1">
            <a:spLocks/>
          </p:cNvSpPr>
          <p:nvPr/>
        </p:nvSpPr>
        <p:spPr>
          <a:xfrm>
            <a:off x="1097280" y="758952"/>
            <a:ext cx="10058400" cy="35661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sz="8000">
                <a:solidFill>
                  <a:schemeClr val="tx1">
                    <a:lumMod val="85000"/>
                    <a:lumOff val="15000"/>
                  </a:schemeClr>
                </a:solidFill>
              </a:rPr>
              <a:t>Have Energy Related Conversations </a:t>
            </a:r>
          </a:p>
        </p:txBody>
      </p:sp>
      <p:sp>
        <p:nvSpPr>
          <p:cNvPr id="9" name="TextBox 8">
            <a:extLst>
              <a:ext uri="{FF2B5EF4-FFF2-40B4-BE49-F238E27FC236}">
                <a16:creationId xmlns:a16="http://schemas.microsoft.com/office/drawing/2014/main" id="{BD019608-C9F2-552D-5E89-6B63199E8005}"/>
              </a:ext>
            </a:extLst>
          </p:cNvPr>
          <p:cNvSpPr txBox="1"/>
          <p:nvPr/>
        </p:nvSpPr>
        <p:spPr>
          <a:xfrm>
            <a:off x="1413710" y="4729638"/>
            <a:ext cx="6100010" cy="1255728"/>
          </a:xfrm>
          <a:prstGeom prst="rect">
            <a:avLst/>
          </a:prstGeom>
          <a:noFill/>
        </p:spPr>
        <p:txBody>
          <a:bodyPr wrap="square">
            <a:spAutoFit/>
          </a:bodyPr>
          <a:lstStyle/>
          <a:p>
            <a:pPr lvl="0">
              <a:lnSpc>
                <a:spcPct val="90000"/>
              </a:lnSpc>
              <a:spcAft>
                <a:spcPts val="600"/>
              </a:spcAft>
              <a:buClr>
                <a:schemeClr val="accent1"/>
              </a:buClr>
              <a:buFont typeface="Calibri" panose="020F0502020204030204" pitchFamily="34" charset="0"/>
              <a:buNone/>
            </a:pPr>
            <a:r>
              <a:rPr lang="en-US" sz="2800" dirty="0">
                <a:solidFill>
                  <a:schemeClr val="tx1">
                    <a:lumMod val="75000"/>
                    <a:lumOff val="25000"/>
                  </a:schemeClr>
                </a:solidFill>
              </a:rPr>
              <a:t>Support your clients and/or community, run events and share resources </a:t>
            </a:r>
          </a:p>
        </p:txBody>
      </p:sp>
    </p:spTree>
    <p:extLst>
      <p:ext uri="{BB962C8B-B14F-4D97-AF65-F5344CB8AC3E}">
        <p14:creationId xmlns:p14="http://schemas.microsoft.com/office/powerpoint/2010/main" val="2175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6" name="Rectangle 45">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47" name="Straight Connector 46">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2A7C97B8-2379-40E5-A95F-FB5E61A53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35D7C6D-430A-B168-6924-C093E06C3E09}"/>
              </a:ext>
            </a:extLst>
          </p:cNvPr>
          <p:cNvSpPr>
            <a:spLocks noGrp="1"/>
          </p:cNvSpPr>
          <p:nvPr/>
        </p:nvSpPr>
        <p:spPr>
          <a:xfrm>
            <a:off x="7859485" y="634946"/>
            <a:ext cx="3690257"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marL="0" marR="0" lvl="0" indent="0" fontAlgn="auto">
              <a:lnSpc>
                <a:spcPct val="85000"/>
              </a:lnSpc>
              <a:spcAft>
                <a:spcPts val="600"/>
              </a:spcAft>
              <a:buClrTx/>
              <a:buSzTx/>
              <a:tabLst/>
              <a:defRPr/>
            </a:pPr>
            <a:r>
              <a:rPr kumimoji="0" lang="en-US" sz="4800" b="1" i="0" u="none" strike="noStrike" cap="none" spc="-50" normalizeH="0" noProof="0">
                <a:ln>
                  <a:noFill/>
                </a:ln>
                <a:solidFill>
                  <a:schemeClr val="tx1">
                    <a:lumMod val="75000"/>
                    <a:lumOff val="25000"/>
                  </a:schemeClr>
                </a:solidFill>
                <a:effectLst/>
                <a:uLnTx/>
                <a:uFillTx/>
                <a:latin typeface="+mj-lt"/>
                <a:cs typeface="+mj-cs"/>
              </a:rPr>
              <a:t>Thank You </a:t>
            </a:r>
            <a:endParaRPr kumimoji="0" lang="en-US" sz="4800" b="0" i="0" u="none" strike="noStrike" cap="none" spc="-50" normalizeH="0" noProof="0">
              <a:ln>
                <a:noFill/>
              </a:ln>
              <a:solidFill>
                <a:schemeClr val="tx1">
                  <a:lumMod val="75000"/>
                  <a:lumOff val="25000"/>
                </a:schemeClr>
              </a:solidFill>
              <a:effectLst/>
              <a:uLnTx/>
              <a:uFillTx/>
              <a:latin typeface="+mj-lt"/>
              <a:cs typeface="+mj-cs"/>
            </a:endParaRPr>
          </a:p>
        </p:txBody>
      </p:sp>
      <p:pic>
        <p:nvPicPr>
          <p:cNvPr id="2" name="Picture 2" descr="Home Insulation (1)">
            <a:extLst>
              <a:ext uri="{FF2B5EF4-FFF2-40B4-BE49-F238E27FC236}">
                <a16:creationId xmlns:a16="http://schemas.microsoft.com/office/drawing/2014/main" id="{9B0C9193-6F6C-FF14-B447-7EF692953F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26" r="10525" b="-1"/>
          <a:stretch/>
        </p:blipFill>
        <p:spPr bwMode="auto">
          <a:xfrm>
            <a:off x="946106" y="640081"/>
            <a:ext cx="6285586"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Connector 48">
            <a:extLst>
              <a:ext uri="{FF2B5EF4-FFF2-40B4-BE49-F238E27FC236}">
                <a16:creationId xmlns:a16="http://schemas.microsoft.com/office/drawing/2014/main" id="{AC29A6B1-EC94-4744-BE48-B764337E9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E2A12F-24CF-8A87-EEF0-77B4C3577B6A}"/>
              </a:ext>
            </a:extLst>
          </p:cNvPr>
          <p:cNvSpPr txBox="1"/>
          <p:nvPr/>
        </p:nvSpPr>
        <p:spPr>
          <a:xfrm>
            <a:off x="7859485" y="2198914"/>
            <a:ext cx="3690257"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hlinkClick r:id="rId4"/>
              </a:rPr>
              <a:t>safeandwarmsomerset@cse.org.uk</a:t>
            </a:r>
            <a:endParaRPr lang="en-US" sz="2800"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lvl="0">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hlinkClick r:id="rId5">
                  <a:extLst>
                    <a:ext uri="{A12FA001-AC4F-418D-AE19-62706E023703}">
                      <ahyp:hlinkClr xmlns:ahyp="http://schemas.microsoft.com/office/drawing/2018/hyperlinkcolor" val="tx"/>
                    </a:ext>
                  </a:extLst>
                </a:hlinkClick>
              </a:rPr>
              <a:t>WWW.CSE.ORG.UK</a:t>
            </a:r>
            <a:endParaRPr lang="en-US" sz="2800" dirty="0">
              <a:solidFill>
                <a:schemeClr val="tx1">
                  <a:lumMod val="75000"/>
                  <a:lumOff val="25000"/>
                </a:schemeClr>
              </a:solidFill>
            </a:endParaRPr>
          </a:p>
          <a:p>
            <a:pPr lvl="0">
              <a:lnSpc>
                <a:spcPct val="90000"/>
              </a:lnSpc>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lvl="0">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rPr>
              <a:t>0800 0822234</a:t>
            </a:r>
          </a:p>
          <a:p>
            <a:pPr lvl="0">
              <a:lnSpc>
                <a:spcPct val="90000"/>
              </a:lnSpc>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lvl="0">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hlinkClick r:id="rId6"/>
              </a:rPr>
              <a:t>deb.g@cse.org.uk</a:t>
            </a:r>
            <a:r>
              <a:rPr lang="en-US" sz="2800" dirty="0">
                <a:solidFill>
                  <a:schemeClr val="tx1">
                    <a:lumMod val="75000"/>
                    <a:lumOff val="25000"/>
                  </a:schemeClr>
                </a:solidFill>
              </a:rPr>
              <a:t> </a:t>
            </a:r>
          </a:p>
        </p:txBody>
      </p:sp>
      <p:sp>
        <p:nvSpPr>
          <p:cNvPr id="50" name="Rectangle 49">
            <a:extLst>
              <a:ext uri="{FF2B5EF4-FFF2-40B4-BE49-F238E27FC236}">
                <a16:creationId xmlns:a16="http://schemas.microsoft.com/office/drawing/2014/main" id="{863FF3CE-53DE-41A6-A8DF-EE8A85EDC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4" name="Rectangle 43">
            <a:extLst>
              <a:ext uri="{FF2B5EF4-FFF2-40B4-BE49-F238E27FC236}">
                <a16:creationId xmlns:a16="http://schemas.microsoft.com/office/drawing/2014/main" id="{B0F0D992-B6E9-451D-A97E-B81C761D0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91194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FCAE-3C64-2F9F-F75E-5A02F1985F9B}"/>
              </a:ext>
            </a:extLst>
          </p:cNvPr>
          <p:cNvSpPr>
            <a:spLocks noGrp="1"/>
          </p:cNvSpPr>
          <p:nvPr>
            <p:ph type="title"/>
          </p:nvPr>
        </p:nvSpPr>
        <p:spPr/>
        <p:txBody>
          <a:bodyPr/>
          <a:lstStyle/>
          <a:p>
            <a:pPr algn="ctr"/>
            <a:r>
              <a:rPr lang="en-GB" dirty="0"/>
              <a:t>The Centre for Sustainable Energy</a:t>
            </a:r>
          </a:p>
        </p:txBody>
      </p:sp>
      <p:graphicFrame>
        <p:nvGraphicFramePr>
          <p:cNvPr id="4" name="Content Placeholder 2">
            <a:extLst>
              <a:ext uri="{FF2B5EF4-FFF2-40B4-BE49-F238E27FC236}">
                <a16:creationId xmlns:a16="http://schemas.microsoft.com/office/drawing/2014/main" id="{214D45AE-2CFD-D9A9-E34B-5DA37452FC49}"/>
              </a:ext>
            </a:extLst>
          </p:cNvPr>
          <p:cNvGraphicFramePr>
            <a:graphicFrameLocks noGrp="1"/>
          </p:cNvGraphicFramePr>
          <p:nvPr>
            <p:ph idx="1"/>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with medium confidence">
            <a:extLst>
              <a:ext uri="{FF2B5EF4-FFF2-40B4-BE49-F238E27FC236}">
                <a16:creationId xmlns:a16="http://schemas.microsoft.com/office/drawing/2014/main" id="{BE9ECE8D-ED54-2C7A-2BBE-320B8B5587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1839" y="0"/>
            <a:ext cx="1160161" cy="1269716"/>
          </a:xfrm>
          <a:prstGeom prst="rect">
            <a:avLst/>
          </a:prstGeom>
        </p:spPr>
      </p:pic>
    </p:spTree>
    <p:extLst>
      <p:ext uri="{BB962C8B-B14F-4D97-AF65-F5344CB8AC3E}">
        <p14:creationId xmlns:p14="http://schemas.microsoft.com/office/powerpoint/2010/main" val="38583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8" name="Rectangle 77">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80" name="Straight Connector 79">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2" name="Rectangle 8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4" name="Rectangle 8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5761B7D-5BF2-124D-34B2-BD4D554A9FA7}"/>
              </a:ext>
            </a:extLst>
          </p:cNvPr>
          <p:cNvSpPr>
            <a:spLocks noGrp="1"/>
          </p:cNvSpPr>
          <p:nvPr/>
        </p:nvSpPr>
        <p:spPr>
          <a:xfrm>
            <a:off x="5181601" y="634946"/>
            <a:ext cx="6368142"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a:lnSpc>
                <a:spcPct val="85000"/>
              </a:lnSpc>
              <a:spcAft>
                <a:spcPts val="600"/>
              </a:spcAft>
            </a:pPr>
            <a:r>
              <a:rPr lang="en-US" sz="4800" spc="-50">
                <a:solidFill>
                  <a:schemeClr val="tx1">
                    <a:lumMod val="75000"/>
                    <a:lumOff val="25000"/>
                  </a:schemeClr>
                </a:solidFill>
                <a:latin typeface="+mj-lt"/>
                <a:cs typeface="+mj-cs"/>
              </a:rPr>
              <a:t>Safe and Warm Somerset </a:t>
            </a:r>
            <a:endParaRPr lang="en-US" sz="4800" b="0" spc="-50">
              <a:solidFill>
                <a:schemeClr val="tx1">
                  <a:lumMod val="75000"/>
                  <a:lumOff val="25000"/>
                </a:schemeClr>
              </a:solidFill>
              <a:latin typeface="+mj-lt"/>
              <a:cs typeface="+mj-cs"/>
            </a:endParaRPr>
          </a:p>
        </p:txBody>
      </p:sp>
      <p:pic>
        <p:nvPicPr>
          <p:cNvPr id="72" name="Picture 71" descr="Figures of houses in different position and sizes">
            <a:extLst>
              <a:ext uri="{FF2B5EF4-FFF2-40B4-BE49-F238E27FC236}">
                <a16:creationId xmlns:a16="http://schemas.microsoft.com/office/drawing/2014/main" id="{855D718A-64FB-F5E5-5334-C31C2F2BC3EE}"/>
              </a:ext>
            </a:extLst>
          </p:cNvPr>
          <p:cNvPicPr>
            <a:picLocks noChangeAspect="1"/>
          </p:cNvPicPr>
          <p:nvPr/>
        </p:nvPicPr>
        <p:blipFill rotWithShape="1">
          <a:blip r:embed="rId3"/>
          <a:srcRect l="22199" r="39693"/>
          <a:stretch/>
        </p:blipFill>
        <p:spPr>
          <a:xfrm>
            <a:off x="20" y="-12128"/>
            <a:ext cx="4654276" cy="6870127"/>
          </a:xfrm>
          <a:prstGeom prst="rect">
            <a:avLst/>
          </a:prstGeom>
        </p:spPr>
      </p:pic>
      <p:cxnSp>
        <p:nvCxnSpPr>
          <p:cNvPr id="86" name="Straight Connector 8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457AA95-9497-0F65-43E3-562F08F982DE}"/>
              </a:ext>
            </a:extLst>
          </p:cNvPr>
          <p:cNvSpPr txBox="1"/>
          <p:nvPr/>
        </p:nvSpPr>
        <p:spPr>
          <a:xfrm>
            <a:off x="5178414" y="2394272"/>
            <a:ext cx="6489468" cy="4201886"/>
          </a:xfrm>
          <a:prstGeom prst="rect">
            <a:avLst/>
          </a:prstGeom>
        </p:spPr>
        <p:txBody>
          <a:bodyPr vert="horz" lIns="0" tIns="45720" rIns="0" bIns="45720" rtlCol="0">
            <a:normAutofit/>
          </a:bodyPr>
          <a:lstStyle/>
          <a:p>
            <a:pPr lvl="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rPr>
              <a:t>Offers advice and support to all residents on anything energy related.  </a:t>
            </a:r>
          </a:p>
          <a:p>
            <a:pPr lvl="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rPr>
              <a:t>We focus on the energy efficiency of the clients home, energy efficient behaviour and supplier or billing issues.  </a:t>
            </a:r>
          </a:p>
          <a:p>
            <a:pPr lvl="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rPr>
              <a:t>Clients can call the advice line or be referred to an Energy Advisor to support them with their issue.  </a:t>
            </a:r>
          </a:p>
          <a:p>
            <a:pPr lvl="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hlinkClick r:id="rId4"/>
              </a:rPr>
              <a:t>safeandwarmsomerset@cse.org.uk</a:t>
            </a:r>
            <a:r>
              <a:rPr lang="en-US" sz="2000" dirty="0">
                <a:solidFill>
                  <a:schemeClr val="tx1">
                    <a:lumMod val="75000"/>
                    <a:lumOff val="25000"/>
                  </a:schemeClr>
                </a:solidFill>
              </a:rPr>
              <a:t> </a:t>
            </a:r>
          </a:p>
          <a:p>
            <a:pPr lvl="0">
              <a:lnSpc>
                <a:spcPct val="90000"/>
              </a:lnSpc>
              <a:spcAft>
                <a:spcPts val="600"/>
              </a:spcAft>
              <a:buClr>
                <a:schemeClr val="accent1"/>
              </a:buClr>
              <a:buFont typeface="Calibri" panose="020F0502020204030204" pitchFamily="34" charset="0"/>
              <a:buNone/>
            </a:pPr>
            <a:endParaRPr lang="en-US" sz="2000" dirty="0">
              <a:solidFill>
                <a:schemeClr val="tx1">
                  <a:lumMod val="75000"/>
                  <a:lumOff val="25000"/>
                </a:schemeClr>
              </a:solidFill>
              <a:hlinkClick r:id="rId5"/>
            </a:endParaRPr>
          </a:p>
          <a:p>
            <a:pPr lvl="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hlinkClick r:id="rId5"/>
              </a:rPr>
              <a:t>Refer your client or patient | Centre for Sustainable Energy (cse.org.uk)</a:t>
            </a:r>
            <a:r>
              <a:rPr lang="en-US" sz="2000" dirty="0">
                <a:solidFill>
                  <a:schemeClr val="tx1">
                    <a:lumMod val="75000"/>
                    <a:lumOff val="25000"/>
                  </a:schemeClr>
                </a:solidFill>
              </a:rPr>
              <a:t> </a:t>
            </a:r>
          </a:p>
        </p:txBody>
      </p:sp>
    </p:spTree>
    <p:extLst>
      <p:ext uri="{BB962C8B-B14F-4D97-AF65-F5344CB8AC3E}">
        <p14:creationId xmlns:p14="http://schemas.microsoft.com/office/powerpoint/2010/main" val="359554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B0556C-EDDA-4AD7-A9F0-EC585BB12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A1FBEA1B-AE36-47D5-9EA3-95281C4BF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5" name="Straight Connector 14">
            <a:extLst>
              <a:ext uri="{FF2B5EF4-FFF2-40B4-BE49-F238E27FC236}">
                <a16:creationId xmlns:a16="http://schemas.microsoft.com/office/drawing/2014/main" id="{CC4B31EB-2D22-4179-9EA2-70222E5194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205B99B-3356-E2F7-B386-62C12EE1BA99}"/>
              </a:ext>
            </a:extLst>
          </p:cNvPr>
          <p:cNvPicPr>
            <a:picLocks noChangeAspect="1"/>
          </p:cNvPicPr>
          <p:nvPr/>
        </p:nvPicPr>
        <p:blipFill>
          <a:blip r:embed="rId3"/>
          <a:stretch>
            <a:fillRect/>
          </a:stretch>
        </p:blipFill>
        <p:spPr>
          <a:xfrm rot="20642074">
            <a:off x="1704115" y="219393"/>
            <a:ext cx="4541591" cy="6419212"/>
          </a:xfrm>
          <a:prstGeom prst="rect">
            <a:avLst/>
          </a:prstGeom>
        </p:spPr>
      </p:pic>
      <p:pic>
        <p:nvPicPr>
          <p:cNvPr id="5" name="Picture 4">
            <a:extLst>
              <a:ext uri="{FF2B5EF4-FFF2-40B4-BE49-F238E27FC236}">
                <a16:creationId xmlns:a16="http://schemas.microsoft.com/office/drawing/2014/main" id="{5E3A4777-0C7D-E0B0-F0E8-50AAFE4168EA}"/>
              </a:ext>
            </a:extLst>
          </p:cNvPr>
          <p:cNvPicPr>
            <a:picLocks noChangeAspect="1"/>
          </p:cNvPicPr>
          <p:nvPr/>
        </p:nvPicPr>
        <p:blipFill>
          <a:blip r:embed="rId4"/>
          <a:stretch>
            <a:fillRect/>
          </a:stretch>
        </p:blipFill>
        <p:spPr>
          <a:xfrm rot="1359422">
            <a:off x="7048687" y="579413"/>
            <a:ext cx="3730686" cy="5273056"/>
          </a:xfrm>
          <a:prstGeom prst="rect">
            <a:avLst/>
          </a:prstGeom>
        </p:spPr>
      </p:pic>
    </p:spTree>
    <p:extLst>
      <p:ext uri="{BB962C8B-B14F-4D97-AF65-F5344CB8AC3E}">
        <p14:creationId xmlns:p14="http://schemas.microsoft.com/office/powerpoint/2010/main" val="4182619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A74FED-665B-44E8-AD64-AC4818D42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C251024C-CB47-4BCD-B0FD-5CCEC092B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CE2B0D8E-23D2-484D-A437-CA27572AA5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879774D8-8540-48E4-923D-4F2A21A07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Rectangle 29">
            <a:extLst>
              <a:ext uri="{FF2B5EF4-FFF2-40B4-BE49-F238E27FC236}">
                <a16:creationId xmlns:a16="http://schemas.microsoft.com/office/drawing/2014/main" id="{248258C6-81CC-4C42-B916-9D2550D61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1">
            <a:extLst>
              <a:ext uri="{FF2B5EF4-FFF2-40B4-BE49-F238E27FC236}">
                <a16:creationId xmlns:a16="http://schemas.microsoft.com/office/drawing/2014/main" id="{C763AE45-8D06-7EE4-A011-1666C430462D}"/>
              </a:ext>
            </a:extLst>
          </p:cNvPr>
          <p:cNvSpPr>
            <a:spLocks noGrp="1"/>
          </p:cNvSpPr>
          <p:nvPr/>
        </p:nvSpPr>
        <p:spPr>
          <a:xfrm>
            <a:off x="492369" y="516836"/>
            <a:ext cx="3735502" cy="8095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3600" b="1" i="0" u="none" strike="noStrike" kern="1200" cap="none" spc="-50" normalizeH="0" baseline="0" noProof="0" dirty="0">
                <a:ln>
                  <a:noFill/>
                </a:ln>
                <a:solidFill>
                  <a:srgbClr val="FFFFFF"/>
                </a:solidFill>
                <a:effectLst/>
                <a:uLnTx/>
                <a:uFillTx/>
                <a:latin typeface="Segoe UI"/>
                <a:ea typeface="+mj-ea"/>
                <a:cs typeface="Segoe UI" panose="020B0502040204020203" pitchFamily="34" charset="0"/>
              </a:rPr>
              <a:t>Fuel Poverty </a:t>
            </a:r>
            <a:endParaRPr kumimoji="0" lang="en-US" sz="3600" b="0" i="0" u="none" strike="noStrike" kern="1200" cap="none" spc="-50" normalizeH="0" baseline="0" noProof="0" dirty="0">
              <a:ln>
                <a:noFill/>
              </a:ln>
              <a:solidFill>
                <a:srgbClr val="FFFFFF"/>
              </a:solidFill>
              <a:effectLst/>
              <a:uLnTx/>
              <a:uFillTx/>
              <a:latin typeface="Segoe UI"/>
              <a:ea typeface="+mj-ea"/>
              <a:cs typeface="Segoe UI" panose="020B0502040204020203" pitchFamily="34" charset="0"/>
            </a:endParaRPr>
          </a:p>
        </p:txBody>
      </p:sp>
      <p:sp>
        <p:nvSpPr>
          <p:cNvPr id="5" name="TextBox 4">
            <a:extLst>
              <a:ext uri="{FF2B5EF4-FFF2-40B4-BE49-F238E27FC236}">
                <a16:creationId xmlns:a16="http://schemas.microsoft.com/office/drawing/2014/main" id="{78E51D89-D4B4-713C-C72B-5AA13796F8E5}"/>
              </a:ext>
            </a:extLst>
          </p:cNvPr>
          <p:cNvSpPr txBox="1"/>
          <p:nvPr/>
        </p:nvSpPr>
        <p:spPr>
          <a:xfrm>
            <a:off x="479902" y="1685352"/>
            <a:ext cx="3735500" cy="4596471"/>
          </a:xfrm>
          <a:prstGeom prst="rect">
            <a:avLst/>
          </a:prstGeom>
        </p:spPr>
        <p:txBody>
          <a:bodyPr vert="horz" lIns="0" tIns="45720" rIns="0" bIns="45720" rtlCol="0">
            <a:normAutofit fontScale="92500"/>
          </a:bodyPr>
          <a:lstStyle/>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b="1" i="0" u="none" strike="noStrike" kern="1200" cap="none" spc="0" normalizeH="0" baseline="0" noProof="0" dirty="0">
                <a:ln>
                  <a:noFill/>
                </a:ln>
                <a:solidFill>
                  <a:schemeClr val="bg1"/>
                </a:solidFill>
                <a:effectLst/>
                <a:uLnTx/>
                <a:uFillTx/>
                <a:latin typeface="Segoe UI"/>
                <a:ea typeface="+mn-ea"/>
                <a:cs typeface="+mn-cs"/>
              </a:rPr>
              <a:t>Low Income Low Energy Efficiency</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b="0" i="0" u="none" strike="noStrike" kern="1200" cap="none" spc="0" normalizeH="0" baseline="0" noProof="0" dirty="0">
                <a:ln>
                  <a:noFill/>
                </a:ln>
                <a:solidFill>
                  <a:schemeClr val="bg1"/>
                </a:solidFill>
                <a:effectLst/>
                <a:uLnTx/>
                <a:uFillTx/>
                <a:latin typeface="Segoe UI"/>
                <a:ea typeface="+mn-ea"/>
                <a:cs typeface="+mn-cs"/>
              </a:rPr>
              <a:t>They are living in a property that has an EPC below D and their disposable income (income after housing costs and energy needs) would be below the poverty line</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lang="en-US" dirty="0">
                <a:solidFill>
                  <a:schemeClr val="bg1"/>
                </a:solidFill>
                <a:latin typeface="Segoe UI"/>
              </a:rPr>
              <a:t>Or around 10% of income spent on fuel costs</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kumimoji="0" lang="en-US"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b="1" i="0" u="none" strike="noStrike" kern="1200" cap="none" spc="0" normalizeH="0" baseline="0" noProof="0" dirty="0">
                <a:ln>
                  <a:noFill/>
                </a:ln>
                <a:solidFill>
                  <a:schemeClr val="bg1"/>
                </a:solidFill>
                <a:effectLst/>
                <a:uLnTx/>
                <a:uFillTx/>
                <a:latin typeface="Segoe UI"/>
                <a:ea typeface="+mn-ea"/>
                <a:cs typeface="+mn-cs"/>
              </a:rPr>
              <a:t>Estimated 3.2 million households in England are defined as fuel poor (2019) – this is 13.4% of households</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lang="en-US" b="1" dirty="0">
              <a:solidFill>
                <a:schemeClr val="bg1"/>
              </a:solidFill>
              <a:latin typeface="Segoe UI"/>
            </a:endParaRPr>
          </a:p>
          <a:p>
            <a:r>
              <a:rPr kumimoji="0" lang="en-US" b="1" i="0" u="none" strike="noStrike" kern="1200" cap="none" spc="0" normalizeH="0" baseline="0" noProof="0" dirty="0">
                <a:ln>
                  <a:noFill/>
                </a:ln>
                <a:solidFill>
                  <a:schemeClr val="bg1"/>
                </a:solidFill>
                <a:effectLst/>
                <a:uLnTx/>
                <a:uFillTx/>
                <a:latin typeface="Segoe UI"/>
                <a:ea typeface="+mn-ea"/>
                <a:cs typeface="+mn-cs"/>
              </a:rPr>
              <a:t>In Somerset </a:t>
            </a:r>
            <a:r>
              <a:rPr kumimoji="0" lang="en-US" i="0" u="none" strike="noStrike" kern="1200" cap="none" spc="0" normalizeH="0" baseline="0" noProof="0" dirty="0">
                <a:ln>
                  <a:noFill/>
                </a:ln>
                <a:solidFill>
                  <a:schemeClr val="bg1"/>
                </a:solidFill>
                <a:effectLst/>
                <a:uLnTx/>
                <a:uFillTx/>
                <a:latin typeface="Segoe UI"/>
                <a:ea typeface="+mn-ea"/>
                <a:cs typeface="+mn-cs"/>
              </a:rPr>
              <a:t>that’s </a:t>
            </a:r>
            <a:r>
              <a:rPr lang="en-GB" dirty="0">
                <a:solidFill>
                  <a:schemeClr val="bg1"/>
                </a:solidFill>
              </a:rPr>
              <a:t>24,135 households in fuel poverty and around 24% of homes rated band E or below EPC</a:t>
            </a:r>
          </a:p>
        </p:txBody>
      </p:sp>
      <p:sp>
        <p:nvSpPr>
          <p:cNvPr id="32" name="Rectangle 31">
            <a:extLst>
              <a:ext uri="{FF2B5EF4-FFF2-40B4-BE49-F238E27FC236}">
                <a16:creationId xmlns:a16="http://schemas.microsoft.com/office/drawing/2014/main" id="{29C049BC-66AD-454E-982D-C9EBB75C8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descr="Person doing taxes with calculator">
            <a:extLst>
              <a:ext uri="{FF2B5EF4-FFF2-40B4-BE49-F238E27FC236}">
                <a16:creationId xmlns:a16="http://schemas.microsoft.com/office/drawing/2014/main" id="{0A791C64-696A-F8FA-43BA-6E75F20F31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7" r="27113"/>
          <a:stretch/>
        </p:blipFill>
        <p:spPr>
          <a:xfrm>
            <a:off x="4812161" y="-2655"/>
            <a:ext cx="3606643" cy="3358597"/>
          </a:xfrm>
          <a:prstGeom prst="rect">
            <a:avLst/>
          </a:prstGeom>
        </p:spPr>
      </p:pic>
      <p:sp>
        <p:nvSpPr>
          <p:cNvPr id="34" name="Rectangle 33">
            <a:extLst>
              <a:ext uri="{FF2B5EF4-FFF2-40B4-BE49-F238E27FC236}">
                <a16:creationId xmlns:a16="http://schemas.microsoft.com/office/drawing/2014/main" id="{568E67DF-B8FC-4079-84A6-0A3BA25B8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 name="Picture 5" descr="Person shopping in grocery">
            <a:extLst>
              <a:ext uri="{FF2B5EF4-FFF2-40B4-BE49-F238E27FC236}">
                <a16:creationId xmlns:a16="http://schemas.microsoft.com/office/drawing/2014/main" id="{8957F7CE-5E93-38E5-B238-322C0EA51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74" r="16222"/>
          <a:stretch/>
        </p:blipFill>
        <p:spPr>
          <a:xfrm>
            <a:off x="8576279" y="10"/>
            <a:ext cx="3610035" cy="3355932"/>
          </a:xfrm>
          <a:prstGeom prst="rect">
            <a:avLst/>
          </a:prstGeom>
        </p:spPr>
      </p:pic>
      <p:pic>
        <p:nvPicPr>
          <p:cNvPr id="2" name="Picture 1" descr="Donation box with clothes on table">
            <a:extLst>
              <a:ext uri="{FF2B5EF4-FFF2-40B4-BE49-F238E27FC236}">
                <a16:creationId xmlns:a16="http://schemas.microsoft.com/office/drawing/2014/main" id="{EC49E9CD-8476-4440-8B92-EFAC9DFA5AC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571" r="2" b="19994"/>
          <a:stretch/>
        </p:blipFill>
        <p:spPr bwMode="auto">
          <a:xfrm>
            <a:off x="4812160" y="3504904"/>
            <a:ext cx="7379840" cy="335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0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radiologic figure of a skeleton">
            <a:extLst>
              <a:ext uri="{FF2B5EF4-FFF2-40B4-BE49-F238E27FC236}">
                <a16:creationId xmlns:a16="http://schemas.microsoft.com/office/drawing/2014/main" id="{0C78255C-1E1B-B867-6145-7CDCDC55A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12598400" cy="8348009"/>
          </a:xfrm>
          <a:prstGeom prst="rect">
            <a:avLst/>
          </a:prstGeom>
        </p:spPr>
      </p:pic>
      <p:sp>
        <p:nvSpPr>
          <p:cNvPr id="4" name="Title 1">
            <a:extLst>
              <a:ext uri="{FF2B5EF4-FFF2-40B4-BE49-F238E27FC236}">
                <a16:creationId xmlns:a16="http://schemas.microsoft.com/office/drawing/2014/main" id="{C509DF26-A622-1AB2-6CA2-8DFB7830CBF6}"/>
              </a:ext>
            </a:extLst>
          </p:cNvPr>
          <p:cNvSpPr>
            <a:spLocks noGrp="1"/>
          </p:cNvSpPr>
          <p:nvPr/>
        </p:nvSpPr>
        <p:spPr>
          <a:xfrm>
            <a:off x="312056" y="175524"/>
            <a:ext cx="5580744" cy="19776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schemeClr val="bg1"/>
                </a:solidFill>
                <a:effectLst/>
                <a:uLnTx/>
                <a:uFillTx/>
                <a:latin typeface="Segoe UI"/>
                <a:ea typeface="+mj-ea"/>
                <a:cs typeface="Segoe UI" panose="020B0502040204020203" pitchFamily="34" charset="0"/>
              </a:rPr>
              <a:t>Physical Health impacts </a:t>
            </a:r>
            <a:endParaRPr kumimoji="0" lang="en-US" sz="4800" b="0" i="0" u="none" strike="noStrike" kern="1200" cap="none" spc="-50" normalizeH="0" baseline="0" noProof="0" dirty="0">
              <a:ln>
                <a:noFill/>
              </a:ln>
              <a:solidFill>
                <a:schemeClr val="bg1"/>
              </a:solidFill>
              <a:effectLst/>
              <a:uLnTx/>
              <a:uFillTx/>
              <a:latin typeface="Segoe UI"/>
              <a:ea typeface="+mj-ea"/>
              <a:cs typeface="Segoe UI" panose="020B0502040204020203" pitchFamily="34" charset="0"/>
            </a:endParaRPr>
          </a:p>
        </p:txBody>
      </p:sp>
      <p:sp>
        <p:nvSpPr>
          <p:cNvPr id="5" name="TextBox 4">
            <a:extLst>
              <a:ext uri="{FF2B5EF4-FFF2-40B4-BE49-F238E27FC236}">
                <a16:creationId xmlns:a16="http://schemas.microsoft.com/office/drawing/2014/main" id="{E9F53148-50F7-7C34-2601-DDB40F37A222}"/>
              </a:ext>
            </a:extLst>
          </p:cNvPr>
          <p:cNvSpPr txBox="1"/>
          <p:nvPr/>
        </p:nvSpPr>
        <p:spPr>
          <a:xfrm>
            <a:off x="312056" y="2545035"/>
            <a:ext cx="9233985" cy="5003071"/>
          </a:xfrm>
          <a:prstGeom prst="rect">
            <a:avLst/>
          </a:prstGeom>
        </p:spPr>
        <p:txBody>
          <a:bodyPr vert="horz" lIns="0" tIns="45720" rIns="0" bIns="45720" rtlCol="0">
            <a:normAutofit/>
          </a:bodyPr>
          <a:lstStyle/>
          <a:p>
            <a:pPr marL="0" marR="0" lvl="0" indent="0" algn="l" defTabSz="914400" rtl="0" eaLnBrk="1" fontAlgn="auto" latinLnBrk="0" hangingPunct="1">
              <a:lnSpc>
                <a:spcPct val="90000"/>
              </a:lnSpc>
              <a:spcBef>
                <a:spcPts val="0"/>
              </a:spcBef>
              <a:spcAft>
                <a:spcPts val="600"/>
              </a:spcAft>
              <a:buClr>
                <a:srgbClr val="6F6F74"/>
              </a:buClr>
              <a:buSzTx/>
              <a:buFontTx/>
              <a:buNone/>
              <a:tabLst/>
              <a:defRPr/>
            </a:pPr>
            <a:r>
              <a:rPr kumimoji="0" lang="en-GB" sz="2400" b="0" i="0" u="none" strike="noStrike" kern="1200" cap="none" spc="0" normalizeH="0" baseline="0" noProof="0" dirty="0">
                <a:ln>
                  <a:noFill/>
                </a:ln>
                <a:solidFill>
                  <a:schemeClr val="bg1"/>
                </a:solidFill>
                <a:effectLst/>
                <a:uLnTx/>
                <a:uFillTx/>
                <a:latin typeface="Segoe UI (Body)"/>
                <a:ea typeface="+mn-ea"/>
                <a:cs typeface="+mn-cs"/>
              </a:rPr>
              <a:t>Direct effects of winter weather include an increase in incidence of:</a:t>
            </a:r>
          </a:p>
          <a:p>
            <a:pPr marL="0" marR="0" lvl="0" indent="0" algn="l" defTabSz="914400" rtl="0" eaLnBrk="1" fontAlgn="auto" latinLnBrk="0" hangingPunct="1">
              <a:lnSpc>
                <a:spcPct val="90000"/>
              </a:lnSpc>
              <a:spcBef>
                <a:spcPts val="0"/>
              </a:spcBef>
              <a:spcAft>
                <a:spcPts val="600"/>
              </a:spcAft>
              <a:buClr>
                <a:srgbClr val="6F6F74"/>
              </a:buClr>
              <a:buSzTx/>
              <a:buFontTx/>
              <a:buNone/>
              <a:tabLst/>
              <a:defRPr/>
            </a:pPr>
            <a:endParaRPr kumimoji="0" lang="en-GB" sz="2400" b="0" i="0" u="none" strike="noStrike" kern="1200" cap="none" spc="0" normalizeH="0" baseline="0" noProof="0" dirty="0">
              <a:ln>
                <a:noFill/>
              </a:ln>
              <a:solidFill>
                <a:schemeClr val="bg1"/>
              </a:solidFill>
              <a:effectLst/>
              <a:uLnTx/>
              <a:uFillTx/>
              <a:latin typeface="Segoe UI (Body)"/>
              <a:ea typeface="+mn-ea"/>
              <a:cs typeface="+mn-cs"/>
            </a:endParaRPr>
          </a:p>
          <a:p>
            <a:pPr marL="285750" marR="0" lvl="0" indent="-28575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3200" dirty="0">
                <a:solidFill>
                  <a:schemeClr val="bg1"/>
                </a:solidFill>
                <a:latin typeface="Segoe UI (Body)"/>
              </a:rPr>
              <a:t>H</a:t>
            </a:r>
            <a:r>
              <a:rPr kumimoji="0" lang="en-GB" sz="3200" b="0" i="0" u="none" strike="noStrike" kern="1200" cap="none" spc="0" normalizeH="0" baseline="0" noProof="0" dirty="0" err="1">
                <a:ln>
                  <a:noFill/>
                </a:ln>
                <a:solidFill>
                  <a:schemeClr val="bg1"/>
                </a:solidFill>
                <a:effectLst/>
                <a:uLnTx/>
                <a:uFillTx/>
                <a:latin typeface="Segoe UI (Body)"/>
                <a:ea typeface="+mn-ea"/>
                <a:cs typeface="+mn-cs"/>
              </a:rPr>
              <a:t>eart</a:t>
            </a:r>
            <a:r>
              <a:rPr kumimoji="0" lang="en-GB" sz="3200" b="0" i="0" u="none" strike="noStrike" kern="1200" cap="none" spc="0" normalizeH="0" baseline="0" noProof="0" dirty="0">
                <a:ln>
                  <a:noFill/>
                </a:ln>
                <a:solidFill>
                  <a:schemeClr val="bg1"/>
                </a:solidFill>
                <a:effectLst/>
                <a:uLnTx/>
                <a:uFillTx/>
                <a:latin typeface="Segoe UI (Body)"/>
                <a:ea typeface="+mn-ea"/>
                <a:cs typeface="+mn-cs"/>
              </a:rPr>
              <a:t> attack</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kumimoji="0" lang="en-GB" sz="3200" b="0" i="0" u="none" strike="noStrike" kern="1200" cap="none" spc="0" normalizeH="0" baseline="0" noProof="0" dirty="0">
                <a:ln>
                  <a:noFill/>
                </a:ln>
                <a:solidFill>
                  <a:schemeClr val="bg1"/>
                </a:solidFill>
                <a:effectLst/>
                <a:uLnTx/>
                <a:uFillTx/>
                <a:latin typeface="Segoe UI (Body)"/>
                <a:ea typeface="+mn-ea"/>
                <a:cs typeface="+mn-cs"/>
              </a:rPr>
              <a:t>Stroke</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lang="en-GB" sz="3200" dirty="0">
                <a:solidFill>
                  <a:schemeClr val="bg1"/>
                </a:solidFill>
                <a:latin typeface="Segoe UI (Body)"/>
              </a:rPr>
              <a:t>R</a:t>
            </a:r>
            <a:r>
              <a:rPr kumimoji="0" lang="en-GB" sz="3200" b="0" i="0" u="none" strike="noStrike" kern="1200" cap="none" spc="0" normalizeH="0" baseline="0" noProof="0" dirty="0" err="1">
                <a:ln>
                  <a:noFill/>
                </a:ln>
                <a:solidFill>
                  <a:schemeClr val="bg1"/>
                </a:solidFill>
                <a:effectLst/>
                <a:uLnTx/>
                <a:uFillTx/>
                <a:latin typeface="Segoe UI (Body)"/>
                <a:ea typeface="+mn-ea"/>
                <a:cs typeface="+mn-cs"/>
              </a:rPr>
              <a:t>espiratory</a:t>
            </a:r>
            <a:r>
              <a:rPr kumimoji="0" lang="en-GB" sz="3200" b="0" i="0" u="none" strike="noStrike" kern="1200" cap="none" spc="0" normalizeH="0" baseline="0" noProof="0" dirty="0">
                <a:ln>
                  <a:noFill/>
                </a:ln>
                <a:solidFill>
                  <a:schemeClr val="bg1"/>
                </a:solidFill>
                <a:effectLst/>
                <a:uLnTx/>
                <a:uFillTx/>
                <a:latin typeface="Segoe UI (Body)"/>
                <a:ea typeface="+mn-ea"/>
                <a:cs typeface="+mn-cs"/>
              </a:rPr>
              <a:t> disease </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lang="en-GB" sz="3200" dirty="0">
                <a:solidFill>
                  <a:schemeClr val="bg1"/>
                </a:solidFill>
                <a:latin typeface="Segoe UI (Body)"/>
              </a:rPr>
              <a:t>I</a:t>
            </a:r>
            <a:r>
              <a:rPr kumimoji="0" lang="en-GB" sz="3200" b="0" i="0" u="none" strike="noStrike" kern="1200" cap="none" spc="0" normalizeH="0" baseline="0" noProof="0" dirty="0" err="1">
                <a:ln>
                  <a:noFill/>
                </a:ln>
                <a:solidFill>
                  <a:schemeClr val="bg1"/>
                </a:solidFill>
                <a:effectLst/>
                <a:uLnTx/>
                <a:uFillTx/>
                <a:latin typeface="Segoe UI (Body)"/>
                <a:ea typeface="+mn-ea"/>
                <a:cs typeface="+mn-cs"/>
              </a:rPr>
              <a:t>nfluenza</a:t>
            </a:r>
            <a:r>
              <a:rPr kumimoji="0" lang="en-GB" sz="3200" b="0" i="0" u="none" strike="noStrike" kern="1200" cap="none" spc="0" normalizeH="0" baseline="0" noProof="0" dirty="0">
                <a:ln>
                  <a:noFill/>
                </a:ln>
                <a:solidFill>
                  <a:schemeClr val="bg1"/>
                </a:solidFill>
                <a:effectLst/>
                <a:uLnTx/>
                <a:uFillTx/>
                <a:latin typeface="Segoe UI (Body)"/>
                <a:ea typeface="+mn-ea"/>
                <a:cs typeface="+mn-cs"/>
              </a:rPr>
              <a:t> </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lang="en-GB" sz="3200" dirty="0">
                <a:solidFill>
                  <a:schemeClr val="bg1"/>
                </a:solidFill>
                <a:latin typeface="Segoe UI (Body)"/>
              </a:rPr>
              <a:t>F</a:t>
            </a:r>
            <a:r>
              <a:rPr kumimoji="0" lang="en-GB" sz="3200" b="0" i="0" u="none" strike="noStrike" kern="1200" cap="none" spc="0" normalizeH="0" baseline="0" noProof="0" dirty="0" err="1">
                <a:ln>
                  <a:noFill/>
                </a:ln>
                <a:solidFill>
                  <a:schemeClr val="bg1"/>
                </a:solidFill>
                <a:effectLst/>
                <a:uLnTx/>
                <a:uFillTx/>
                <a:latin typeface="Segoe UI (Body)"/>
                <a:ea typeface="+mn-ea"/>
                <a:cs typeface="+mn-cs"/>
              </a:rPr>
              <a:t>alls</a:t>
            </a:r>
            <a:r>
              <a:rPr kumimoji="0" lang="en-GB" sz="3200" b="0" i="0" u="none" strike="noStrike" kern="1200" cap="none" spc="0" normalizeH="0" baseline="0" noProof="0" dirty="0">
                <a:ln>
                  <a:noFill/>
                </a:ln>
                <a:solidFill>
                  <a:schemeClr val="bg1"/>
                </a:solidFill>
                <a:effectLst/>
                <a:uLnTx/>
                <a:uFillTx/>
                <a:latin typeface="Segoe UI (Body)"/>
                <a:ea typeface="+mn-ea"/>
                <a:cs typeface="+mn-cs"/>
              </a:rPr>
              <a:t> and injuries</a:t>
            </a:r>
          </a:p>
          <a:p>
            <a:pPr marL="0" marR="0" lvl="0" indent="0" algn="l" defTabSz="914400" rtl="0" eaLnBrk="1" fontAlgn="auto" latinLnBrk="0" hangingPunct="1">
              <a:lnSpc>
                <a:spcPct val="90000"/>
              </a:lnSpc>
              <a:spcBef>
                <a:spcPts val="0"/>
              </a:spcBef>
              <a:spcAft>
                <a:spcPts val="0"/>
              </a:spcAft>
              <a:buClr>
                <a:srgbClr val="6F6F74"/>
              </a:buClr>
              <a:buSzTx/>
              <a:buFontTx/>
              <a:buNone/>
              <a:tabLst/>
              <a:defRPr/>
            </a:pPr>
            <a:endParaRPr kumimoji="0" lang="en-GB" sz="2400" b="0" i="0" u="none" strike="noStrike" kern="1200" cap="none" spc="0" normalizeH="0" baseline="0" noProof="0" dirty="0">
              <a:ln>
                <a:noFill/>
              </a:ln>
              <a:solidFill>
                <a:schemeClr val="bg1"/>
              </a:solidFill>
              <a:effectLst/>
              <a:uLnTx/>
              <a:uFillTx/>
              <a:latin typeface="Segoe UI (Body)"/>
              <a:ea typeface="+mn-ea"/>
              <a:cs typeface="+mn-cs"/>
            </a:endParaRPr>
          </a:p>
          <a:p>
            <a:pPr marL="0" marR="0" lvl="0" indent="0" algn="l" defTabSz="914400" rtl="0" eaLnBrk="1" fontAlgn="auto" latinLnBrk="0" hangingPunct="1">
              <a:lnSpc>
                <a:spcPct val="90000"/>
              </a:lnSpc>
              <a:spcBef>
                <a:spcPts val="0"/>
              </a:spcBef>
              <a:spcAft>
                <a:spcPts val="0"/>
              </a:spcAft>
              <a:buClr>
                <a:srgbClr val="6F6F74"/>
              </a:buClr>
              <a:buSzTx/>
              <a:buFontTx/>
              <a:buNone/>
              <a:tabLst/>
              <a:defRPr/>
            </a:pPr>
            <a:endParaRPr kumimoji="0" lang="en-US" sz="2400" b="0" i="0" u="none" strike="noStrike" kern="1200" cap="none" spc="0" normalizeH="0" baseline="0" noProof="0" dirty="0">
              <a:ln>
                <a:noFill/>
              </a:ln>
              <a:solidFill>
                <a:schemeClr val="bg1"/>
              </a:solidFill>
              <a:effectLst/>
              <a:uLnTx/>
              <a:uFillTx/>
              <a:latin typeface="Segoe UI (Body)"/>
              <a:ea typeface="+mn-ea"/>
              <a:cs typeface="+mn-cs"/>
            </a:endParaRPr>
          </a:p>
        </p:txBody>
      </p:sp>
    </p:spTree>
    <p:extLst>
      <p:ext uri="{BB962C8B-B14F-4D97-AF65-F5344CB8AC3E}">
        <p14:creationId xmlns:p14="http://schemas.microsoft.com/office/powerpoint/2010/main" val="75545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282ADB7-93FF-4097-4441-8741F8672142}"/>
              </a:ext>
            </a:extLst>
          </p:cNvPr>
          <p:cNvSpPr txBox="1"/>
          <p:nvPr/>
        </p:nvSpPr>
        <p:spPr>
          <a:xfrm>
            <a:off x="0" y="0"/>
            <a:ext cx="12192000" cy="6858000"/>
          </a:xfrm>
          <a:prstGeom prst="rect">
            <a:avLst/>
          </a:prstGeom>
          <a:solidFill>
            <a:srgbClr val="BCCEEA"/>
          </a:solidFill>
        </p:spPr>
        <p:txBody>
          <a:bodyPr wrap="square" rtlCol="0">
            <a:spAutoFit/>
          </a:bodyPr>
          <a:lstStyle/>
          <a:p>
            <a:endParaRPr lang="en-GB" dirty="0"/>
          </a:p>
        </p:txBody>
      </p:sp>
      <p:pic>
        <p:nvPicPr>
          <p:cNvPr id="5" name="Video 4" title="Pulsing cartoon puzzle brain">
            <a:hlinkClick r:id="" action="ppaction://media"/>
            <a:extLst>
              <a:ext uri="{FF2B5EF4-FFF2-40B4-BE49-F238E27FC236}">
                <a16:creationId xmlns:a16="http://schemas.microsoft.com/office/drawing/2014/main" id="{16A98585-3CEB-2173-D6FC-B096247487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6105" y="71651"/>
            <a:ext cx="11937241" cy="6714698"/>
          </a:xfrm>
          <a:prstGeom prst="rect">
            <a:avLst/>
          </a:prstGeom>
        </p:spPr>
      </p:pic>
      <p:sp>
        <p:nvSpPr>
          <p:cNvPr id="6" name="Title 1">
            <a:extLst>
              <a:ext uri="{FF2B5EF4-FFF2-40B4-BE49-F238E27FC236}">
                <a16:creationId xmlns:a16="http://schemas.microsoft.com/office/drawing/2014/main" id="{2DF28C02-7A34-F13F-F607-2112BFE6D0D7}"/>
              </a:ext>
            </a:extLst>
          </p:cNvPr>
          <p:cNvSpPr>
            <a:spLocks noGrp="1"/>
          </p:cNvSpPr>
          <p:nvPr/>
        </p:nvSpPr>
        <p:spPr>
          <a:xfrm>
            <a:off x="7859485" y="634946"/>
            <a:ext cx="4086709" cy="1450757"/>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srgbClr val="000000">
                    <a:lumMod val="75000"/>
                    <a:lumOff val="25000"/>
                  </a:srgbClr>
                </a:solidFill>
                <a:effectLst/>
                <a:uLnTx/>
                <a:uFillTx/>
                <a:latin typeface="Segoe UI"/>
                <a:ea typeface="+mj-ea"/>
                <a:cs typeface="Segoe UI" panose="020B0502040204020203" pitchFamily="34" charset="0"/>
              </a:rPr>
              <a:t>Mental Health impacts </a:t>
            </a:r>
            <a:endParaRPr kumimoji="0" lang="en-US" sz="4800" b="0" i="0" u="none" strike="noStrike" kern="1200" cap="none" spc="-50" normalizeH="0" baseline="0" noProof="0" dirty="0">
              <a:ln>
                <a:noFill/>
              </a:ln>
              <a:solidFill>
                <a:srgbClr val="000000">
                  <a:lumMod val="75000"/>
                  <a:lumOff val="25000"/>
                </a:srgbClr>
              </a:solidFill>
              <a:effectLst/>
              <a:uLnTx/>
              <a:uFillTx/>
              <a:latin typeface="Segoe UI"/>
              <a:ea typeface="+mj-ea"/>
              <a:cs typeface="Segoe UI" panose="020B0502040204020203" pitchFamily="34" charset="0"/>
            </a:endParaRPr>
          </a:p>
        </p:txBody>
      </p:sp>
      <p:sp>
        <p:nvSpPr>
          <p:cNvPr id="7" name="TextBox 6">
            <a:extLst>
              <a:ext uri="{FF2B5EF4-FFF2-40B4-BE49-F238E27FC236}">
                <a16:creationId xmlns:a16="http://schemas.microsoft.com/office/drawing/2014/main" id="{879F46DE-3EDA-E9A6-3EBC-F27C35C51F1E}"/>
              </a:ext>
            </a:extLst>
          </p:cNvPr>
          <p:cNvSpPr txBox="1"/>
          <p:nvPr/>
        </p:nvSpPr>
        <p:spPr>
          <a:xfrm>
            <a:off x="7859485" y="2198914"/>
            <a:ext cx="3690257" cy="3670180"/>
          </a:xfrm>
          <a:prstGeom prst="rect">
            <a:avLst/>
          </a:prstGeom>
        </p:spPr>
        <p:txBody>
          <a:bodyPr vert="horz" lIns="0" tIns="45720" rIns="0" bIns="45720" rtlCol="0">
            <a:normAutofit/>
          </a:bodyPr>
          <a:lstStyle/>
          <a:p>
            <a:pPr marL="0" marR="0" lvl="0" indent="0" algn="l" defTabSz="914400" rtl="0" eaLnBrk="1" fontAlgn="auto" latinLnBrk="0" hangingPunct="1">
              <a:lnSpc>
                <a:spcPct val="90000"/>
              </a:lnSpc>
              <a:spcBef>
                <a:spcPts val="0"/>
              </a:spcBef>
              <a:spcAft>
                <a:spcPts val="600"/>
              </a:spcAft>
              <a:buClr>
                <a:srgbClr val="6F6F74"/>
              </a:buClr>
              <a:buSzTx/>
              <a:buFontTx/>
              <a:buNone/>
              <a:tabLst/>
              <a:defRPr/>
            </a:pPr>
            <a:r>
              <a:rPr kumimoji="0" lang="en-GB" sz="2400" b="0" i="0" u="none" strike="noStrike" kern="1200" cap="none" spc="0" normalizeH="0" baseline="0" noProof="0" dirty="0">
                <a:ln>
                  <a:noFill/>
                </a:ln>
                <a:effectLst/>
                <a:uLnTx/>
                <a:uFillTx/>
                <a:latin typeface="Segoe UI (Body)"/>
                <a:ea typeface="+mn-ea"/>
                <a:cs typeface="+mn-cs"/>
              </a:rPr>
              <a:t>Direct effects of winter weather include an increase in incidence of</a:t>
            </a:r>
            <a:endParaRPr lang="en-GB" sz="2400" dirty="0">
              <a:latin typeface="Segoe UI (Body)"/>
            </a:endParaRPr>
          </a:p>
          <a:p>
            <a:pPr marL="0" marR="0" lvl="0" indent="0" algn="l" defTabSz="914400" rtl="0" eaLnBrk="1" fontAlgn="auto" latinLnBrk="0" hangingPunct="1">
              <a:lnSpc>
                <a:spcPct val="90000"/>
              </a:lnSpc>
              <a:spcBef>
                <a:spcPts val="0"/>
              </a:spcBef>
              <a:spcAft>
                <a:spcPts val="600"/>
              </a:spcAft>
              <a:buClr>
                <a:srgbClr val="6F6F74"/>
              </a:buClr>
              <a:buSzTx/>
              <a:buFontTx/>
              <a:buNone/>
              <a:tabLst/>
              <a:defRPr/>
            </a:pPr>
            <a:endParaRPr kumimoji="0" lang="en-GB" sz="2400" b="0" i="0" u="none" strike="noStrike" kern="1200" cap="none" spc="0" normalizeH="0" baseline="0" noProof="0" dirty="0">
              <a:ln>
                <a:noFill/>
              </a:ln>
              <a:effectLst/>
              <a:uLnTx/>
              <a:uFillTx/>
              <a:latin typeface="Segoe UI (Body)"/>
              <a:ea typeface="+mn-ea"/>
              <a:cs typeface="+mn-cs"/>
            </a:endParaRP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lang="en-GB" sz="2400" dirty="0">
                <a:latin typeface="Segoe UI (Body)"/>
              </a:rPr>
              <a:t>Stress and anxiety</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Segoe UI (Body)"/>
                <a:ea typeface="+mn-ea"/>
                <a:cs typeface="+mn-cs"/>
              </a:rPr>
              <a:t>Depression</a:t>
            </a:r>
          </a:p>
          <a:p>
            <a:pPr marL="0" marR="0" lvl="0" indent="-285750" algn="l" defTabSz="914400" rtl="0" eaLnBrk="1" fontAlgn="auto" latinLnBrk="0" hangingPunct="1">
              <a:lnSpc>
                <a:spcPct val="90000"/>
              </a:lnSpc>
              <a:spcBef>
                <a:spcPts val="0"/>
              </a:spcBef>
              <a:spcAft>
                <a:spcPts val="0"/>
              </a:spcAft>
              <a:buClr>
                <a:srgbClr val="6F6F74"/>
              </a:buClr>
              <a:buSzTx/>
              <a:buFont typeface="Arial" panose="020B0604020202020204" pitchFamily="34" charset="0"/>
              <a:buChar char="•"/>
              <a:tabLst/>
              <a:defRPr/>
            </a:pPr>
            <a:r>
              <a:rPr lang="en-GB" sz="2400" dirty="0">
                <a:latin typeface="Segoe UI (Body)"/>
              </a:rPr>
              <a:t>Guilt</a:t>
            </a:r>
          </a:p>
          <a:p>
            <a:pPr lvl="0" indent="-285750">
              <a:lnSpc>
                <a:spcPct val="90000"/>
              </a:lnSpc>
              <a:buClr>
                <a:srgbClr val="6F6F74"/>
              </a:buClr>
              <a:buFont typeface="Arial" panose="020B0604020202020204" pitchFamily="34" charset="0"/>
              <a:buChar char="•"/>
              <a:defRPr/>
            </a:pPr>
            <a:r>
              <a:rPr lang="en-GB" sz="2400" dirty="0">
                <a:latin typeface="Segoe UI (Body)"/>
              </a:rPr>
              <a:t>Social isolation </a:t>
            </a:r>
          </a:p>
          <a:p>
            <a:pPr marL="0" marR="0" lvl="0" indent="0" algn="l" defTabSz="914400" rtl="0" eaLnBrk="1" fontAlgn="auto" latinLnBrk="0" hangingPunct="1">
              <a:lnSpc>
                <a:spcPct val="90000"/>
              </a:lnSpc>
              <a:spcBef>
                <a:spcPts val="0"/>
              </a:spcBef>
              <a:spcAft>
                <a:spcPts val="0"/>
              </a:spcAft>
              <a:buClr>
                <a:srgbClr val="6F6F74"/>
              </a:buClr>
              <a:buSzTx/>
              <a:buFontTx/>
              <a:buNone/>
              <a:tabLst/>
              <a:defRPr/>
            </a:pPr>
            <a:endParaRPr kumimoji="0" lang="en-GB" sz="2400" b="0" i="0" u="none" strike="noStrike" kern="1200" cap="none" spc="0" normalizeH="0" baseline="0" noProof="0" dirty="0">
              <a:ln>
                <a:noFill/>
              </a:ln>
              <a:effectLst/>
              <a:uLnTx/>
              <a:uFillTx/>
              <a:latin typeface="Segoe UI (Body)"/>
              <a:ea typeface="+mn-ea"/>
              <a:cs typeface="+mn-cs"/>
            </a:endParaRPr>
          </a:p>
          <a:p>
            <a:pPr marL="0" marR="0" lvl="0" indent="0" algn="l" defTabSz="914400" rtl="0" eaLnBrk="1" fontAlgn="auto" latinLnBrk="0" hangingPunct="1">
              <a:lnSpc>
                <a:spcPct val="90000"/>
              </a:lnSpc>
              <a:spcBef>
                <a:spcPts val="0"/>
              </a:spcBef>
              <a:spcAft>
                <a:spcPts val="0"/>
              </a:spcAft>
              <a:buClr>
                <a:srgbClr val="6F6F74"/>
              </a:buClr>
              <a:buSzTx/>
              <a:buFontTx/>
              <a:buNone/>
              <a:tabLst/>
              <a:defRPr/>
            </a:pPr>
            <a:endParaRPr kumimoji="0" lang="en-US" sz="2400" b="0" i="0" u="none" strike="noStrike" kern="1200" cap="none" spc="0" normalizeH="0" baseline="0" noProof="0" dirty="0">
              <a:ln>
                <a:noFill/>
              </a:ln>
              <a:effectLst/>
              <a:uLnTx/>
              <a:uFillTx/>
              <a:latin typeface="Segoe UI (Body)"/>
              <a:ea typeface="+mn-ea"/>
              <a:cs typeface="+mn-cs"/>
            </a:endParaRPr>
          </a:p>
        </p:txBody>
      </p:sp>
    </p:spTree>
    <p:extLst>
      <p:ext uri="{BB962C8B-B14F-4D97-AF65-F5344CB8AC3E}">
        <p14:creationId xmlns:p14="http://schemas.microsoft.com/office/powerpoint/2010/main" val="324448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rose on top of a gravestone">
            <a:extLst>
              <a:ext uri="{FF2B5EF4-FFF2-40B4-BE49-F238E27FC236}">
                <a16:creationId xmlns:a16="http://schemas.microsoft.com/office/drawing/2014/main" id="{FE65B88B-F1E1-180D-A4C2-8AC208D5E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0"/>
            <a:ext cx="12192000" cy="8136416"/>
          </a:xfrm>
          <a:prstGeom prst="rect">
            <a:avLst/>
          </a:prstGeom>
        </p:spPr>
      </p:pic>
      <p:sp>
        <p:nvSpPr>
          <p:cNvPr id="8" name="Title 1">
            <a:extLst>
              <a:ext uri="{FF2B5EF4-FFF2-40B4-BE49-F238E27FC236}">
                <a16:creationId xmlns:a16="http://schemas.microsoft.com/office/drawing/2014/main" id="{7513A5D6-A8A4-A1BE-5DF1-156E378461E5}"/>
              </a:ext>
            </a:extLst>
          </p:cNvPr>
          <p:cNvSpPr>
            <a:spLocks noGrp="1"/>
          </p:cNvSpPr>
          <p:nvPr/>
        </p:nvSpPr>
        <p:spPr>
          <a:xfrm>
            <a:off x="1273629" y="-174172"/>
            <a:ext cx="5083629" cy="19449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u="none" kern="1200">
                <a:solidFill>
                  <a:schemeClr val="bg1">
                    <a:lumMod val="75000"/>
                  </a:schemeClr>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schemeClr val="bg1"/>
                </a:solidFill>
                <a:effectLst/>
                <a:uLnTx/>
                <a:uFillTx/>
                <a:latin typeface="Segoe UI"/>
                <a:ea typeface="+mj-ea"/>
                <a:cs typeface="Segoe UI" panose="020B0502040204020203" pitchFamily="34" charset="0"/>
              </a:rPr>
              <a:t>Excess Winter </a:t>
            </a:r>
          </a:p>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schemeClr val="bg1"/>
                </a:solidFill>
                <a:effectLst/>
                <a:uLnTx/>
                <a:uFillTx/>
                <a:latin typeface="Segoe UI"/>
                <a:ea typeface="+mj-ea"/>
                <a:cs typeface="Segoe UI" panose="020B0502040204020203" pitchFamily="34" charset="0"/>
              </a:rPr>
              <a:t>Mortality Rates </a:t>
            </a:r>
            <a:endParaRPr kumimoji="0" lang="en-US" sz="4800" b="0" i="0" u="none" strike="noStrike" kern="1200" cap="none" spc="-50" normalizeH="0" baseline="0" noProof="0" dirty="0">
              <a:ln>
                <a:noFill/>
              </a:ln>
              <a:solidFill>
                <a:schemeClr val="bg1"/>
              </a:solidFill>
              <a:effectLst/>
              <a:uLnTx/>
              <a:uFillTx/>
              <a:latin typeface="Segoe UI"/>
              <a:ea typeface="+mj-ea"/>
              <a:cs typeface="Segoe UI" panose="020B0502040204020203" pitchFamily="34" charset="0"/>
            </a:endParaRPr>
          </a:p>
        </p:txBody>
      </p:sp>
      <p:sp>
        <p:nvSpPr>
          <p:cNvPr id="9" name="TextBox 8">
            <a:extLst>
              <a:ext uri="{FF2B5EF4-FFF2-40B4-BE49-F238E27FC236}">
                <a16:creationId xmlns:a16="http://schemas.microsoft.com/office/drawing/2014/main" id="{BFDDC9FB-EB6B-40DC-C4DE-AEA2FD923F81}"/>
              </a:ext>
            </a:extLst>
          </p:cNvPr>
          <p:cNvSpPr txBox="1"/>
          <p:nvPr/>
        </p:nvSpPr>
        <p:spPr>
          <a:xfrm>
            <a:off x="1070428" y="2776437"/>
            <a:ext cx="5954485" cy="3918856"/>
          </a:xfrm>
          <a:prstGeom prst="rect">
            <a:avLst/>
          </a:prstGeom>
        </p:spPr>
        <p:txBody>
          <a:bodyPr vert="horz" lIns="0" tIns="45720" rIns="0" bIns="45720" rtlCol="0">
            <a:normAutofit/>
          </a:bodyPr>
          <a:lstStyle/>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sz="2400" b="0" i="0" u="none" strike="noStrike" kern="1200" cap="none" spc="0" normalizeH="0" baseline="0" noProof="0" dirty="0">
                <a:ln>
                  <a:noFill/>
                </a:ln>
                <a:solidFill>
                  <a:schemeClr val="bg1"/>
                </a:solidFill>
                <a:effectLst/>
                <a:uLnTx/>
                <a:uFillTx/>
                <a:latin typeface="Segoe UI"/>
                <a:ea typeface="+mn-ea"/>
                <a:cs typeface="+mn-cs"/>
              </a:rPr>
              <a:t>The </a:t>
            </a:r>
            <a:r>
              <a:rPr kumimoji="0" lang="en-US" sz="2400" b="1" i="0" u="none" strike="noStrike" kern="1200" cap="none" spc="0" normalizeH="0" baseline="0" noProof="0" dirty="0">
                <a:ln>
                  <a:noFill/>
                </a:ln>
                <a:solidFill>
                  <a:schemeClr val="bg1"/>
                </a:solidFill>
                <a:effectLst/>
                <a:uLnTx/>
                <a:uFillTx/>
                <a:latin typeface="Segoe UI"/>
                <a:ea typeface="+mn-ea"/>
                <a:cs typeface="+mn-cs"/>
              </a:rPr>
              <a:t>UK</a:t>
            </a:r>
            <a:r>
              <a:rPr kumimoji="0" lang="en-US" sz="2400" b="0" i="0" u="none" strike="noStrike" kern="1200" cap="none" spc="0" normalizeH="0" baseline="0" noProof="0" dirty="0">
                <a:ln>
                  <a:noFill/>
                </a:ln>
                <a:solidFill>
                  <a:schemeClr val="bg1"/>
                </a:solidFill>
                <a:effectLst/>
                <a:uLnTx/>
                <a:uFillTx/>
                <a:latin typeface="Segoe UI"/>
                <a:ea typeface="+mn-ea"/>
                <a:cs typeface="+mn-cs"/>
              </a:rPr>
              <a:t> experiences, on average, between 27,000 and 32,000 excess winter deaths </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sz="2400" b="0" i="0" u="none" strike="noStrike" kern="1200" cap="none" spc="0" normalizeH="0" baseline="0" noProof="0" dirty="0">
                <a:ln>
                  <a:noFill/>
                </a:ln>
                <a:solidFill>
                  <a:schemeClr val="bg1"/>
                </a:solidFill>
                <a:effectLst/>
                <a:uLnTx/>
                <a:uFillTx/>
                <a:latin typeface="Segoe UI"/>
                <a:ea typeface="+mn-ea"/>
                <a:cs typeface="+mn-cs"/>
              </a:rPr>
              <a:t>Excess winter deaths in the coldest quarter of housing are almost three times as high as in the warmest quarter.</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sz="2400" b="0" i="0" u="none" strike="noStrike" kern="1200" cap="none" spc="0" normalizeH="0" baseline="0" noProof="0" dirty="0">
                <a:ln>
                  <a:noFill/>
                </a:ln>
                <a:solidFill>
                  <a:schemeClr val="bg1"/>
                </a:solidFill>
                <a:effectLst/>
                <a:uLnTx/>
                <a:uFillTx/>
                <a:latin typeface="Segoe UI"/>
                <a:ea typeface="+mn-ea"/>
                <a:cs typeface="+mn-cs"/>
              </a:rPr>
              <a:t> </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r>
              <a:rPr kumimoji="0" lang="en-US" sz="2400" b="0" i="0" u="none" strike="noStrike" kern="1200" cap="none" spc="0" normalizeH="0" baseline="0" noProof="0" dirty="0">
                <a:ln>
                  <a:noFill/>
                </a:ln>
                <a:solidFill>
                  <a:schemeClr val="bg1"/>
                </a:solidFill>
                <a:effectLst/>
                <a:uLnTx/>
                <a:uFillTx/>
                <a:latin typeface="Segoe UI"/>
                <a:ea typeface="+mn-ea"/>
                <a:cs typeface="+mn-cs"/>
              </a:rPr>
              <a:t>A third of excess winter deaths are attributed to the </a:t>
            </a:r>
            <a:r>
              <a:rPr kumimoji="0" lang="en-US" sz="2400" b="1" i="0" u="sng" strike="noStrike" kern="1200" cap="none" spc="0" normalizeH="0" baseline="0" noProof="0" dirty="0">
                <a:ln>
                  <a:noFill/>
                </a:ln>
                <a:solidFill>
                  <a:schemeClr val="bg1"/>
                </a:solidFill>
                <a:effectLst/>
                <a:uLnTx/>
                <a:uFillTx/>
                <a:latin typeface="Segoe UI"/>
                <a:ea typeface="+mn-ea"/>
                <a:cs typeface="+mn-cs"/>
              </a:rPr>
              <a:t>AVOIDABLE</a:t>
            </a:r>
            <a:r>
              <a:rPr kumimoji="0" lang="en-US" sz="2400" b="0" i="0" u="none" strike="noStrike" kern="1200" cap="none" spc="0" normalizeH="0" baseline="0" noProof="0" dirty="0">
                <a:ln>
                  <a:noFill/>
                </a:ln>
                <a:solidFill>
                  <a:schemeClr val="bg1"/>
                </a:solidFill>
                <a:effectLst/>
                <a:uLnTx/>
                <a:uFillTx/>
                <a:latin typeface="Segoe UI"/>
                <a:ea typeface="+mn-ea"/>
                <a:cs typeface="+mn-cs"/>
              </a:rPr>
              <a:t> circumstances of living in a cold home </a:t>
            </a:r>
          </a:p>
          <a:p>
            <a:pPr marL="0" marR="0" lvl="0" indent="0" algn="l" defTabSz="914400" rtl="0" eaLnBrk="1" fontAlgn="auto" latinLnBrk="0" hangingPunct="1">
              <a:lnSpc>
                <a:spcPct val="90000"/>
              </a:lnSpc>
              <a:spcBef>
                <a:spcPts val="0"/>
              </a:spcBef>
              <a:spcAft>
                <a:spcPts val="600"/>
              </a:spcAft>
              <a:buClr>
                <a:srgbClr val="6F6F74"/>
              </a:buClr>
              <a:buSzTx/>
              <a:buFont typeface="Calibri" panose="020F050202020403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176102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 university student women talking and smiling while seated">
            <a:extLst>
              <a:ext uri="{FF2B5EF4-FFF2-40B4-BE49-F238E27FC236}">
                <a16:creationId xmlns:a16="http://schemas.microsoft.com/office/drawing/2014/main" id="{65CD39A7-DD01-58EC-A90A-31E5DC252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10" r="8893" b="-3"/>
          <a:stretch/>
        </p:blipFill>
        <p:spPr>
          <a:xfrm>
            <a:off x="8202335" y="171715"/>
            <a:ext cx="3793268" cy="6514565"/>
          </a:xfrm>
          <a:prstGeom prst="rect">
            <a:avLst/>
          </a:prstGeom>
        </p:spPr>
      </p:pic>
      <p:pic>
        <p:nvPicPr>
          <p:cNvPr id="3" name="Picture 2" descr="Baby holding flashlight">
            <a:extLst>
              <a:ext uri="{FF2B5EF4-FFF2-40B4-BE49-F238E27FC236}">
                <a16:creationId xmlns:a16="http://schemas.microsoft.com/office/drawing/2014/main" id="{C1081541-1A57-00AD-4300-72673A6DBB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19" r="44057" b="1"/>
          <a:stretch/>
        </p:blipFill>
        <p:spPr>
          <a:xfrm>
            <a:off x="4184538" y="171716"/>
            <a:ext cx="3822924" cy="6514565"/>
          </a:xfrm>
          <a:prstGeom prst="rect">
            <a:avLst/>
          </a:prstGeom>
        </p:spPr>
      </p:pic>
      <p:pic>
        <p:nvPicPr>
          <p:cNvPr id="4" name="Picture 3" descr="Hands on ears">
            <a:extLst>
              <a:ext uri="{FF2B5EF4-FFF2-40B4-BE49-F238E27FC236}">
                <a16:creationId xmlns:a16="http://schemas.microsoft.com/office/drawing/2014/main" id="{5A4A0982-A09C-6E1F-EDB0-EEF1F0ED94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90" r="48175" b="-1"/>
          <a:stretch/>
        </p:blipFill>
        <p:spPr>
          <a:xfrm>
            <a:off x="190658" y="171714"/>
            <a:ext cx="3799007" cy="6514565"/>
          </a:xfrm>
          <a:prstGeom prst="rect">
            <a:avLst/>
          </a:prstGeom>
        </p:spPr>
      </p:pic>
      <p:sp>
        <p:nvSpPr>
          <p:cNvPr id="5" name="TextBox 4">
            <a:extLst>
              <a:ext uri="{FF2B5EF4-FFF2-40B4-BE49-F238E27FC236}">
                <a16:creationId xmlns:a16="http://schemas.microsoft.com/office/drawing/2014/main" id="{F00A061A-5927-B5B1-4602-4B86AE0CEA6B}"/>
              </a:ext>
            </a:extLst>
          </p:cNvPr>
          <p:cNvSpPr txBox="1"/>
          <p:nvPr/>
        </p:nvSpPr>
        <p:spPr>
          <a:xfrm>
            <a:off x="0" y="5158756"/>
            <a:ext cx="12382658" cy="1785104"/>
          </a:xfrm>
          <a:prstGeom prst="rect">
            <a:avLst/>
          </a:prstGeom>
          <a:solidFill>
            <a:schemeClr val="bg2"/>
          </a:solidFill>
        </p:spPr>
        <p:txBody>
          <a:bodyPr wrap="square" numCol="3">
            <a:spAutoFit/>
          </a:bodyPr>
          <a:lstStyle/>
          <a:p>
            <a:r>
              <a:rPr lang="en-GB" sz="2200" b="1" dirty="0"/>
              <a:t>Listen - </a:t>
            </a:r>
            <a:r>
              <a:rPr lang="en-GB" sz="2200" dirty="0"/>
              <a:t>We need to actively listen to the things that people say</a:t>
            </a:r>
          </a:p>
          <a:p>
            <a:endParaRPr lang="en-GB" sz="2200" dirty="0"/>
          </a:p>
          <a:p>
            <a:endParaRPr lang="en-GB" sz="2200" dirty="0"/>
          </a:p>
          <a:p>
            <a:pPr lvl="0"/>
            <a:r>
              <a:rPr lang="en-GB" sz="2200" b="1" dirty="0"/>
              <a:t>Notice - </a:t>
            </a:r>
            <a:r>
              <a:rPr lang="en-GB" sz="2200" dirty="0"/>
              <a:t>What do we notice when we visit the home?</a:t>
            </a:r>
          </a:p>
          <a:p>
            <a:pPr lvl="0"/>
            <a:endParaRPr lang="en-GB" sz="2200" dirty="0"/>
          </a:p>
          <a:p>
            <a:pPr lvl="0"/>
            <a:endParaRPr lang="en-GB" sz="2200" dirty="0"/>
          </a:p>
          <a:p>
            <a:pPr lvl="0"/>
            <a:endParaRPr lang="en-GB" sz="2200" dirty="0"/>
          </a:p>
          <a:p>
            <a:r>
              <a:rPr lang="en-US" sz="2200" b="1" dirty="0"/>
              <a:t>Ask - </a:t>
            </a:r>
            <a:r>
              <a:rPr lang="en-GB" sz="2200" dirty="0"/>
              <a:t>Be Nosey! or professionally curious and ask questions to find out more</a:t>
            </a:r>
            <a:endParaRPr lang="en-US" sz="2200" dirty="0"/>
          </a:p>
        </p:txBody>
      </p:sp>
    </p:spTree>
    <p:extLst>
      <p:ext uri="{BB962C8B-B14F-4D97-AF65-F5344CB8AC3E}">
        <p14:creationId xmlns:p14="http://schemas.microsoft.com/office/powerpoint/2010/main" val="2476899609"/>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ustom 1">
      <a:majorFont>
        <a:latin typeface="Segoe UI"/>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5FC2C68826C743A6906F004EA93792" ma:contentTypeVersion="2" ma:contentTypeDescription="Create a new document." ma:contentTypeScope="" ma:versionID="daa3c1e3f9f40da9b1d6b0db9ba99a49">
  <xsd:schema xmlns:xsd="http://www.w3.org/2001/XMLSchema" xmlns:xs="http://www.w3.org/2001/XMLSchema" xmlns:p="http://schemas.microsoft.com/office/2006/metadata/properties" xmlns:ns2="c9a66d41-3456-4b22-98bb-1200e0431da3" targetNamespace="http://schemas.microsoft.com/office/2006/metadata/properties" ma:root="true" ma:fieldsID="75b22fdcc1de17340446675388233be6" ns2:_="">
    <xsd:import namespace="c9a66d41-3456-4b22-98bb-1200e0431d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66d41-3456-4b22-98bb-1200e0431d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13E1D9-152F-43F2-8C0F-DB02BC84B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66d41-3456-4b22-98bb-1200e0431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177F68-3FFD-48DA-B04B-9D58314882D1}">
  <ds:schemaRefs>
    <ds:schemaRef ds:uri="http://schemas.microsoft.com/sharepoint/v3/contenttype/forms"/>
  </ds:schemaRefs>
</ds:datastoreItem>
</file>

<file path=customXml/itemProps3.xml><?xml version="1.0" encoding="utf-8"?>
<ds:datastoreItem xmlns:ds="http://schemas.openxmlformats.org/officeDocument/2006/customXml" ds:itemID="{56F7E79F-CCC5-405B-98BC-DD7BC632720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c9a66d41-3456-4b22-98bb-1200e0431d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871</TotalTime>
  <Words>2398</Words>
  <Application>Microsoft Office PowerPoint</Application>
  <PresentationFormat>Widescreen</PresentationFormat>
  <Paragraphs>254</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Arial</vt:lpstr>
      <vt:lpstr>Calibri</vt:lpstr>
      <vt:lpstr>Calibri Light</vt:lpstr>
      <vt:lpstr>Segoe UI</vt:lpstr>
      <vt:lpstr>Segoe UI (Body)</vt:lpstr>
      <vt:lpstr>WordVisi_MSFontService</vt:lpstr>
      <vt:lpstr>Retrospect</vt:lpstr>
      <vt:lpstr>PowerPoint Presentation</vt:lpstr>
      <vt:lpstr>The Centre for Sustainable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Communities Energy Support Network</dc:title>
  <dc:creator>Deborah Geraghty</dc:creator>
  <cp:lastModifiedBy>Deb Geraghty</cp:lastModifiedBy>
  <cp:revision>28</cp:revision>
  <cp:lastPrinted>2023-01-26T09:43:49Z</cp:lastPrinted>
  <dcterms:created xsi:type="dcterms:W3CDTF">2022-10-20T14:53:38Z</dcterms:created>
  <dcterms:modified xsi:type="dcterms:W3CDTF">2023-12-05T10:46:51Z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0x010100B45FC2C68826C743A6906F004EA93792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