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8"/>
  </p:notesMasterIdLst>
  <p:handoutMasterIdLst>
    <p:handoutMasterId r:id="rId19"/>
  </p:handoutMasterIdLst>
  <p:sldIdLst>
    <p:sldId id="350" r:id="rId5"/>
    <p:sldId id="352" r:id="rId6"/>
    <p:sldId id="361" r:id="rId7"/>
    <p:sldId id="334" r:id="rId8"/>
    <p:sldId id="366" r:id="rId9"/>
    <p:sldId id="369" r:id="rId10"/>
    <p:sldId id="367" r:id="rId11"/>
    <p:sldId id="370" r:id="rId12"/>
    <p:sldId id="355" r:id="rId13"/>
    <p:sldId id="368" r:id="rId14"/>
    <p:sldId id="365" r:id="rId15"/>
    <p:sldId id="363" r:id="rId16"/>
    <p:sldId id="343" r:id="rId1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5226" autoAdjust="0"/>
  </p:normalViewPr>
  <p:slideViewPr>
    <p:cSldViewPr snapToGrid="0">
      <p:cViewPr varScale="1">
        <p:scale>
          <a:sx n="93" d="100"/>
          <a:sy n="93" d="100"/>
        </p:scale>
        <p:origin x="92" y="2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Beasley" userId="175dac12-8fff-4aac-a972-c5d9f382aade" providerId="ADAL" clId="{ACD1FD15-1998-454A-B59D-9B7F14663C5F}"/>
    <pc:docChg chg="custSel modSld">
      <pc:chgData name="Gemma Beasley" userId="175dac12-8fff-4aac-a972-c5d9f382aade" providerId="ADAL" clId="{ACD1FD15-1998-454A-B59D-9B7F14663C5F}" dt="2023-12-05T12:30:56.621" v="156" actId="20577"/>
      <pc:docMkLst>
        <pc:docMk/>
      </pc:docMkLst>
      <pc:sldChg chg="modSp mod">
        <pc:chgData name="Gemma Beasley" userId="175dac12-8fff-4aac-a972-c5d9f382aade" providerId="ADAL" clId="{ACD1FD15-1998-454A-B59D-9B7F14663C5F}" dt="2023-12-05T12:30:56.621" v="156" actId="20577"/>
        <pc:sldMkLst>
          <pc:docMk/>
          <pc:sldMk cId="391246093" sldId="361"/>
        </pc:sldMkLst>
        <pc:spChg chg="mod">
          <ac:chgData name="Gemma Beasley" userId="175dac12-8fff-4aac-a972-c5d9f382aade" providerId="ADAL" clId="{ACD1FD15-1998-454A-B59D-9B7F14663C5F}" dt="2023-12-05T12:30:56.621" v="156" actId="20577"/>
          <ac:spMkLst>
            <pc:docMk/>
            <pc:sldMk cId="391246093" sldId="361"/>
            <ac:spMk id="4" creationId="{A17F80A9-6337-524E-AC61-32C5AFEE8E6D}"/>
          </ac:spMkLst>
        </pc:spChg>
      </pc:sldChg>
      <pc:sldChg chg="modSp mod">
        <pc:chgData name="Gemma Beasley" userId="175dac12-8fff-4aac-a972-c5d9f382aade" providerId="ADAL" clId="{ACD1FD15-1998-454A-B59D-9B7F14663C5F}" dt="2023-12-05T12:09:24.366" v="59" actId="27636"/>
        <pc:sldMkLst>
          <pc:docMk/>
          <pc:sldMk cId="495483412" sldId="363"/>
        </pc:sldMkLst>
        <pc:spChg chg="mod">
          <ac:chgData name="Gemma Beasley" userId="175dac12-8fff-4aac-a972-c5d9f382aade" providerId="ADAL" clId="{ACD1FD15-1998-454A-B59D-9B7F14663C5F}" dt="2023-12-05T12:09:24.366" v="59" actId="27636"/>
          <ac:spMkLst>
            <pc:docMk/>
            <pc:sldMk cId="495483412" sldId="363"/>
            <ac:spMk id="6" creationId="{34801285-85FB-FD43-9631-322998389AF0}"/>
          </ac:spMkLst>
        </pc:spChg>
      </pc:sldChg>
      <pc:sldChg chg="modSp mod">
        <pc:chgData name="Gemma Beasley" userId="175dac12-8fff-4aac-a972-c5d9f382aade" providerId="ADAL" clId="{ACD1FD15-1998-454A-B59D-9B7F14663C5F}" dt="2023-12-05T12:09:03.089" v="1" actId="1076"/>
        <pc:sldMkLst>
          <pc:docMk/>
          <pc:sldMk cId="1528386205" sldId="365"/>
        </pc:sldMkLst>
        <pc:spChg chg="mod">
          <ac:chgData name="Gemma Beasley" userId="175dac12-8fff-4aac-a972-c5d9f382aade" providerId="ADAL" clId="{ACD1FD15-1998-454A-B59D-9B7F14663C5F}" dt="2023-12-05T12:09:03.089" v="1" actId="1076"/>
          <ac:spMkLst>
            <pc:docMk/>
            <pc:sldMk cId="1528386205" sldId="365"/>
            <ac:spMk id="14" creationId="{6677CB34-BD26-EC6F-B0E2-BBFD878C8F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05/12/2023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13157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3</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4</a:t>
            </a:fld>
            <a:endParaRPr lang="en-GB"/>
          </a:p>
        </p:txBody>
      </p:sp>
    </p:spTree>
    <p:extLst>
      <p:ext uri="{BB962C8B-B14F-4D97-AF65-F5344CB8AC3E}">
        <p14:creationId xmlns:p14="http://schemas.microsoft.com/office/powerpoint/2010/main" val="42858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95289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12</a:t>
            </a:fld>
            <a:endParaRPr lang="en-GB"/>
          </a:p>
        </p:txBody>
      </p:sp>
    </p:spTree>
    <p:extLst>
      <p:ext uri="{BB962C8B-B14F-4D97-AF65-F5344CB8AC3E}">
        <p14:creationId xmlns:p14="http://schemas.microsoft.com/office/powerpoint/2010/main" val="267220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13</a:t>
            </a:fld>
            <a:endParaRPr lang="en-GB"/>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5 December, 2023</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5 December, 2023</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5 December, 2023</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5 December, 2023</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5 December, 2023</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5 December, 2023</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5 December, 2023</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5 December, 2023</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5 December, 2023</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5 December, 2023</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t>Care Homes in Somerset</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b="1" dirty="0">
                <a:solidFill>
                  <a:schemeClr val="bg1"/>
                </a:solidFill>
                <a:latin typeface="+mj-lt"/>
              </a:rPr>
              <a:t>Gemma Beasley</a:t>
            </a:r>
            <a:endParaRPr lang="en-GB" b="1" dirty="0">
              <a:solidFill>
                <a:schemeClr val="bg1"/>
              </a:solidFill>
            </a:endParaRPr>
          </a:p>
          <a:p>
            <a:pPr rtl="0"/>
            <a:r>
              <a:rPr lang="en-GB" b="1" dirty="0">
                <a:solidFill>
                  <a:schemeClr val="bg1"/>
                </a:solidFill>
              </a:rPr>
              <a:t>Senior Commissioning Officer – Residential, Dementia Residential and Nursing.</a:t>
            </a:r>
          </a:p>
          <a:p>
            <a:pPr rtl="0"/>
            <a:r>
              <a:rPr lang="en-GB" b="1" dirty="0">
                <a:solidFill>
                  <a:schemeClr val="bg1"/>
                </a:solidFill>
                <a:latin typeface="+mj-lt"/>
              </a:rPr>
              <a:t>James</a:t>
            </a:r>
            <a:r>
              <a:rPr lang="en-GB" b="1" dirty="0">
                <a:solidFill>
                  <a:schemeClr val="bg1"/>
                </a:solidFill>
              </a:rPr>
              <a:t> </a:t>
            </a:r>
            <a:r>
              <a:rPr lang="en-GB" b="1" dirty="0">
                <a:solidFill>
                  <a:schemeClr val="bg1"/>
                </a:solidFill>
                <a:latin typeface="+mj-lt"/>
              </a:rPr>
              <a:t>Sangster</a:t>
            </a:r>
          </a:p>
          <a:p>
            <a:pPr rtl="0"/>
            <a:r>
              <a:rPr lang="en-GB" b="1" dirty="0">
                <a:solidFill>
                  <a:schemeClr val="bg1"/>
                </a:solidFill>
              </a:rPr>
              <a:t>Service Manager – Commissioning – Older person services</a:t>
            </a:r>
          </a:p>
          <a:p>
            <a:pPr rtl="0"/>
            <a:endParaRPr lang="en-GB"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469A9C-DCF0-886F-1394-C9BE08C1D0A1}"/>
              </a:ext>
            </a:extLst>
          </p:cNvPr>
          <p:cNvSpPr>
            <a:spLocks noGrp="1"/>
          </p:cNvSpPr>
          <p:nvPr>
            <p:ph type="title"/>
          </p:nvPr>
        </p:nvSpPr>
        <p:spPr>
          <a:xfrm>
            <a:off x="964023" y="879063"/>
            <a:ext cx="8120710" cy="729604"/>
          </a:xfrm>
        </p:spPr>
        <p:txBody>
          <a:bodyPr>
            <a:normAutofit fontScale="90000"/>
          </a:bodyPr>
          <a:lstStyle/>
          <a:p>
            <a:r>
              <a:rPr lang="en-US" dirty="0"/>
              <a:t>Predicted population increases 2016 - 2041 </a:t>
            </a:r>
          </a:p>
        </p:txBody>
      </p:sp>
      <p:sp>
        <p:nvSpPr>
          <p:cNvPr id="12" name="Text Placeholder 2">
            <a:extLst>
              <a:ext uri="{FF2B5EF4-FFF2-40B4-BE49-F238E27FC236}">
                <a16:creationId xmlns:a16="http://schemas.microsoft.com/office/drawing/2014/main" id="{F521A8BF-4C12-0E94-5ED3-D503E0D42566}"/>
              </a:ext>
            </a:extLst>
          </p:cNvPr>
          <p:cNvSpPr>
            <a:spLocks noGrp="1"/>
          </p:cNvSpPr>
          <p:nvPr>
            <p:ph type="body" sz="quarter" idx="12"/>
          </p:nvPr>
        </p:nvSpPr>
        <p:spPr>
          <a:xfrm>
            <a:off x="6329593" y="2978665"/>
            <a:ext cx="2133600" cy="369332"/>
          </a:xfrm>
        </p:spPr>
        <p:txBody>
          <a:bodyPr/>
          <a:lstStyle/>
          <a:p>
            <a:r>
              <a:rPr lang="en-US" dirty="0"/>
              <a:t>+14%</a:t>
            </a:r>
          </a:p>
        </p:txBody>
      </p:sp>
      <p:sp>
        <p:nvSpPr>
          <p:cNvPr id="14" name="Text Placeholder 3">
            <a:extLst>
              <a:ext uri="{FF2B5EF4-FFF2-40B4-BE49-F238E27FC236}">
                <a16:creationId xmlns:a16="http://schemas.microsoft.com/office/drawing/2014/main" id="{7AE95E8A-9725-0762-020B-E3F49A81F3F3}"/>
              </a:ext>
            </a:extLst>
          </p:cNvPr>
          <p:cNvSpPr>
            <a:spLocks noGrp="1"/>
          </p:cNvSpPr>
          <p:nvPr>
            <p:ph type="body" sz="quarter" idx="11"/>
          </p:nvPr>
        </p:nvSpPr>
        <p:spPr>
          <a:xfrm>
            <a:off x="6329593" y="2664007"/>
            <a:ext cx="2133600" cy="205837"/>
          </a:xfrm>
        </p:spPr>
        <p:txBody>
          <a:bodyPr/>
          <a:lstStyle/>
          <a:p>
            <a:r>
              <a:rPr lang="en-US" dirty="0"/>
              <a:t>Taunton Deane</a:t>
            </a:r>
          </a:p>
        </p:txBody>
      </p:sp>
      <p:sp>
        <p:nvSpPr>
          <p:cNvPr id="16" name="Text Placeholder 4">
            <a:extLst>
              <a:ext uri="{FF2B5EF4-FFF2-40B4-BE49-F238E27FC236}">
                <a16:creationId xmlns:a16="http://schemas.microsoft.com/office/drawing/2014/main" id="{44DF5003-6362-DBFA-1AC7-D80E89E42BB4}"/>
              </a:ext>
            </a:extLst>
          </p:cNvPr>
          <p:cNvSpPr>
            <a:spLocks noGrp="1"/>
          </p:cNvSpPr>
          <p:nvPr>
            <p:ph type="body" sz="quarter" idx="30"/>
          </p:nvPr>
        </p:nvSpPr>
        <p:spPr>
          <a:xfrm>
            <a:off x="10167971" y="2891009"/>
            <a:ext cx="2133600" cy="369332"/>
          </a:xfrm>
        </p:spPr>
        <p:txBody>
          <a:bodyPr/>
          <a:lstStyle/>
          <a:p>
            <a:r>
              <a:rPr lang="en-US" dirty="0"/>
              <a:t>+12%</a:t>
            </a:r>
          </a:p>
        </p:txBody>
      </p:sp>
      <p:sp>
        <p:nvSpPr>
          <p:cNvPr id="18" name="Text Placeholder 5">
            <a:extLst>
              <a:ext uri="{FF2B5EF4-FFF2-40B4-BE49-F238E27FC236}">
                <a16:creationId xmlns:a16="http://schemas.microsoft.com/office/drawing/2014/main" id="{ED781B83-206A-987B-54D0-CFBA9E8E7061}"/>
              </a:ext>
            </a:extLst>
          </p:cNvPr>
          <p:cNvSpPr>
            <a:spLocks noGrp="1"/>
          </p:cNvSpPr>
          <p:nvPr>
            <p:ph type="body" sz="quarter" idx="31"/>
          </p:nvPr>
        </p:nvSpPr>
        <p:spPr>
          <a:xfrm>
            <a:off x="10167971" y="2561090"/>
            <a:ext cx="2133600" cy="205837"/>
          </a:xfrm>
        </p:spPr>
        <p:txBody>
          <a:bodyPr/>
          <a:lstStyle/>
          <a:p>
            <a:r>
              <a:rPr lang="en-US" dirty="0"/>
              <a:t>Mendip</a:t>
            </a:r>
          </a:p>
        </p:txBody>
      </p:sp>
      <p:sp>
        <p:nvSpPr>
          <p:cNvPr id="20" name="Text Placeholder 6">
            <a:extLst>
              <a:ext uri="{FF2B5EF4-FFF2-40B4-BE49-F238E27FC236}">
                <a16:creationId xmlns:a16="http://schemas.microsoft.com/office/drawing/2014/main" id="{E6E3FF52-68E3-29E9-0CF3-D003BB4A91AF}"/>
              </a:ext>
            </a:extLst>
          </p:cNvPr>
          <p:cNvSpPr>
            <a:spLocks noGrp="1"/>
          </p:cNvSpPr>
          <p:nvPr>
            <p:ph type="body" sz="quarter" idx="32"/>
          </p:nvPr>
        </p:nvSpPr>
        <p:spPr>
          <a:xfrm>
            <a:off x="3804069" y="4984200"/>
            <a:ext cx="2133600" cy="369332"/>
          </a:xfrm>
        </p:spPr>
        <p:txBody>
          <a:bodyPr/>
          <a:lstStyle/>
          <a:p>
            <a:r>
              <a:rPr lang="en-US" dirty="0"/>
              <a:t>+8%</a:t>
            </a:r>
          </a:p>
        </p:txBody>
      </p:sp>
      <p:sp>
        <p:nvSpPr>
          <p:cNvPr id="22" name="Text Placeholder 7">
            <a:extLst>
              <a:ext uri="{FF2B5EF4-FFF2-40B4-BE49-F238E27FC236}">
                <a16:creationId xmlns:a16="http://schemas.microsoft.com/office/drawing/2014/main" id="{7E05E443-E221-E34A-3FF2-0A388AD750CA}"/>
              </a:ext>
            </a:extLst>
          </p:cNvPr>
          <p:cNvSpPr>
            <a:spLocks noGrp="1"/>
          </p:cNvSpPr>
          <p:nvPr>
            <p:ph type="body" sz="quarter" idx="33"/>
          </p:nvPr>
        </p:nvSpPr>
        <p:spPr>
          <a:xfrm>
            <a:off x="3755943" y="4633156"/>
            <a:ext cx="2133600" cy="205837"/>
          </a:xfrm>
        </p:spPr>
        <p:txBody>
          <a:bodyPr/>
          <a:lstStyle/>
          <a:p>
            <a:r>
              <a:rPr lang="en-US" dirty="0"/>
              <a:t>South Somerset</a:t>
            </a:r>
          </a:p>
        </p:txBody>
      </p:sp>
      <p:sp>
        <p:nvSpPr>
          <p:cNvPr id="24" name="Text Placeholder 8">
            <a:extLst>
              <a:ext uri="{FF2B5EF4-FFF2-40B4-BE49-F238E27FC236}">
                <a16:creationId xmlns:a16="http://schemas.microsoft.com/office/drawing/2014/main" id="{5527E6C5-648C-ACE0-AAC1-6C2BD74FDA50}"/>
              </a:ext>
            </a:extLst>
          </p:cNvPr>
          <p:cNvSpPr>
            <a:spLocks noGrp="1"/>
          </p:cNvSpPr>
          <p:nvPr>
            <p:ph type="body" sz="quarter" idx="34"/>
          </p:nvPr>
        </p:nvSpPr>
        <p:spPr>
          <a:xfrm>
            <a:off x="1193827" y="2891009"/>
            <a:ext cx="2133600" cy="369332"/>
          </a:xfrm>
        </p:spPr>
        <p:txBody>
          <a:bodyPr/>
          <a:lstStyle/>
          <a:p>
            <a:r>
              <a:rPr lang="en-US" dirty="0"/>
              <a:t>+16%</a:t>
            </a:r>
          </a:p>
        </p:txBody>
      </p:sp>
      <p:sp>
        <p:nvSpPr>
          <p:cNvPr id="26" name="Text Placeholder 9">
            <a:extLst>
              <a:ext uri="{FF2B5EF4-FFF2-40B4-BE49-F238E27FC236}">
                <a16:creationId xmlns:a16="http://schemas.microsoft.com/office/drawing/2014/main" id="{C25035D5-C864-18C4-1306-703E0C0E067B}"/>
              </a:ext>
            </a:extLst>
          </p:cNvPr>
          <p:cNvSpPr>
            <a:spLocks noGrp="1"/>
          </p:cNvSpPr>
          <p:nvPr>
            <p:ph type="body" sz="quarter" idx="35"/>
          </p:nvPr>
        </p:nvSpPr>
        <p:spPr>
          <a:xfrm>
            <a:off x="1193827" y="2564610"/>
            <a:ext cx="2133600" cy="205837"/>
          </a:xfrm>
        </p:spPr>
        <p:txBody>
          <a:bodyPr/>
          <a:lstStyle/>
          <a:p>
            <a:r>
              <a:rPr lang="en-US" dirty="0"/>
              <a:t>Sedgemoor </a:t>
            </a:r>
          </a:p>
        </p:txBody>
      </p:sp>
      <p:sp>
        <p:nvSpPr>
          <p:cNvPr id="6" name="Text Placeholder 7">
            <a:extLst>
              <a:ext uri="{FF2B5EF4-FFF2-40B4-BE49-F238E27FC236}">
                <a16:creationId xmlns:a16="http://schemas.microsoft.com/office/drawing/2014/main" id="{D130CFD8-34DC-EBA7-24F6-1B8F0F29E704}"/>
              </a:ext>
            </a:extLst>
          </p:cNvPr>
          <p:cNvSpPr txBox="1">
            <a:spLocks/>
          </p:cNvSpPr>
          <p:nvPr/>
        </p:nvSpPr>
        <p:spPr>
          <a:xfrm>
            <a:off x="8913480" y="4663578"/>
            <a:ext cx="2133600" cy="205837"/>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lang="en-US" sz="1800" b="0" i="0" kern="1200" spc="0" baseline="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West Somerset</a:t>
            </a:r>
          </a:p>
        </p:txBody>
      </p:sp>
      <p:sp>
        <p:nvSpPr>
          <p:cNvPr id="8" name="Text Placeholder 6">
            <a:extLst>
              <a:ext uri="{FF2B5EF4-FFF2-40B4-BE49-F238E27FC236}">
                <a16:creationId xmlns:a16="http://schemas.microsoft.com/office/drawing/2014/main" id="{1306867A-7D98-F2A2-996F-D2493EC8E6AB}"/>
              </a:ext>
            </a:extLst>
          </p:cNvPr>
          <p:cNvSpPr txBox="1">
            <a:spLocks/>
          </p:cNvSpPr>
          <p:nvPr/>
        </p:nvSpPr>
        <p:spPr>
          <a:xfrm>
            <a:off x="8913480" y="4984200"/>
            <a:ext cx="2133600" cy="369332"/>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336606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2FC0-945C-8392-BCBF-01F5A8B1418E}"/>
              </a:ext>
            </a:extLst>
          </p:cNvPr>
          <p:cNvSpPr>
            <a:spLocks noGrp="1"/>
          </p:cNvSpPr>
          <p:nvPr>
            <p:ph type="title"/>
          </p:nvPr>
        </p:nvSpPr>
        <p:spPr/>
        <p:txBody>
          <a:bodyPr/>
          <a:lstStyle/>
          <a:p>
            <a:r>
              <a:rPr lang="en-GB" dirty="0"/>
              <a:t>Decision making</a:t>
            </a:r>
          </a:p>
        </p:txBody>
      </p:sp>
      <p:sp>
        <p:nvSpPr>
          <p:cNvPr id="10" name="TextBox 9">
            <a:extLst>
              <a:ext uri="{FF2B5EF4-FFF2-40B4-BE49-F238E27FC236}">
                <a16:creationId xmlns:a16="http://schemas.microsoft.com/office/drawing/2014/main" id="{CDC1F0B8-16D3-046E-F5F7-5CC6BBE1858D}"/>
              </a:ext>
            </a:extLst>
          </p:cNvPr>
          <p:cNvSpPr txBox="1"/>
          <p:nvPr/>
        </p:nvSpPr>
        <p:spPr>
          <a:xfrm>
            <a:off x="4173241" y="1869508"/>
            <a:ext cx="1429751" cy="369332"/>
          </a:xfrm>
          <a:prstGeom prst="rect">
            <a:avLst/>
          </a:prstGeom>
          <a:noFill/>
        </p:spPr>
        <p:txBody>
          <a:bodyPr wrap="square" rtlCol="0">
            <a:spAutoFit/>
          </a:bodyPr>
          <a:lstStyle/>
          <a:p>
            <a:r>
              <a:rPr lang="en-GB" dirty="0">
                <a:solidFill>
                  <a:schemeClr val="bg1"/>
                </a:solidFill>
                <a:latin typeface="+mj-lt"/>
              </a:rPr>
              <a:t>Suitability</a:t>
            </a:r>
          </a:p>
        </p:txBody>
      </p:sp>
      <p:sp>
        <p:nvSpPr>
          <p:cNvPr id="11" name="TextBox 10">
            <a:extLst>
              <a:ext uri="{FF2B5EF4-FFF2-40B4-BE49-F238E27FC236}">
                <a16:creationId xmlns:a16="http://schemas.microsoft.com/office/drawing/2014/main" id="{75F803CC-B7EB-8257-0C8C-DAAC1153B9CB}"/>
              </a:ext>
            </a:extLst>
          </p:cNvPr>
          <p:cNvSpPr txBox="1"/>
          <p:nvPr/>
        </p:nvSpPr>
        <p:spPr>
          <a:xfrm>
            <a:off x="6619057" y="4806723"/>
            <a:ext cx="2763825" cy="369332"/>
          </a:xfrm>
          <a:prstGeom prst="rect">
            <a:avLst/>
          </a:prstGeom>
          <a:noFill/>
        </p:spPr>
        <p:txBody>
          <a:bodyPr wrap="square" rtlCol="0">
            <a:spAutoFit/>
          </a:bodyPr>
          <a:lstStyle/>
          <a:p>
            <a:r>
              <a:rPr lang="en-GB" dirty="0">
                <a:solidFill>
                  <a:schemeClr val="bg1"/>
                </a:solidFill>
                <a:latin typeface="+mj-lt"/>
              </a:rPr>
              <a:t>Area</a:t>
            </a:r>
          </a:p>
        </p:txBody>
      </p:sp>
      <p:sp>
        <p:nvSpPr>
          <p:cNvPr id="12" name="TextBox 11">
            <a:extLst>
              <a:ext uri="{FF2B5EF4-FFF2-40B4-BE49-F238E27FC236}">
                <a16:creationId xmlns:a16="http://schemas.microsoft.com/office/drawing/2014/main" id="{95E21F05-2608-B434-31EC-B676BEE70ED0}"/>
              </a:ext>
            </a:extLst>
          </p:cNvPr>
          <p:cNvSpPr txBox="1"/>
          <p:nvPr/>
        </p:nvSpPr>
        <p:spPr>
          <a:xfrm>
            <a:off x="2503173" y="4806723"/>
            <a:ext cx="1863176" cy="369332"/>
          </a:xfrm>
          <a:prstGeom prst="rect">
            <a:avLst/>
          </a:prstGeom>
          <a:noFill/>
        </p:spPr>
        <p:txBody>
          <a:bodyPr wrap="square" rtlCol="0">
            <a:spAutoFit/>
          </a:bodyPr>
          <a:lstStyle/>
          <a:p>
            <a:r>
              <a:rPr lang="en-GB" dirty="0">
                <a:solidFill>
                  <a:schemeClr val="bg1"/>
                </a:solidFill>
                <a:latin typeface="+mj-lt"/>
              </a:rPr>
              <a:t>Cost</a:t>
            </a:r>
          </a:p>
        </p:txBody>
      </p:sp>
      <p:sp>
        <p:nvSpPr>
          <p:cNvPr id="13" name="Isosceles Triangle 12">
            <a:extLst>
              <a:ext uri="{FF2B5EF4-FFF2-40B4-BE49-F238E27FC236}">
                <a16:creationId xmlns:a16="http://schemas.microsoft.com/office/drawing/2014/main" id="{20EBFC6A-C254-D06D-63C4-BC919073D6C8}"/>
              </a:ext>
            </a:extLst>
          </p:cNvPr>
          <p:cNvSpPr/>
          <p:nvPr/>
        </p:nvSpPr>
        <p:spPr>
          <a:xfrm>
            <a:off x="3486038" y="2763826"/>
            <a:ext cx="2440692" cy="2042897"/>
          </a:xfrm>
          <a:prstGeom prst="triangle">
            <a:avLst/>
          </a:prstGeom>
          <a:solidFill>
            <a:srgbClr val="FFFF0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677CB34-BD26-EC6F-B0E2-BBFD878C8FF9}"/>
              </a:ext>
            </a:extLst>
          </p:cNvPr>
          <p:cNvSpPr txBox="1"/>
          <p:nvPr/>
        </p:nvSpPr>
        <p:spPr>
          <a:xfrm>
            <a:off x="7720837" y="2674448"/>
            <a:ext cx="3994484" cy="2031325"/>
          </a:xfrm>
          <a:prstGeom prst="rect">
            <a:avLst/>
          </a:prstGeom>
          <a:noFill/>
        </p:spPr>
        <p:txBody>
          <a:bodyPr wrap="square" rtlCol="0">
            <a:spAutoFit/>
          </a:bodyPr>
          <a:lstStyle/>
          <a:p>
            <a:r>
              <a:rPr lang="en-GB" dirty="0">
                <a:solidFill>
                  <a:schemeClr val="bg1"/>
                </a:solidFill>
              </a:rPr>
              <a:t>No matter whether it be an individual looking for a care home for themselves or loved one, care home employee, trusted assessor, or local authority employee these three items need to align for an offer to be accepted.</a:t>
            </a:r>
          </a:p>
          <a:p>
            <a:endParaRPr lang="en-GB" dirty="0">
              <a:solidFill>
                <a:schemeClr val="bg1"/>
              </a:solidFill>
            </a:endParaRPr>
          </a:p>
        </p:txBody>
      </p:sp>
    </p:spTree>
    <p:extLst>
      <p:ext uri="{BB962C8B-B14F-4D97-AF65-F5344CB8AC3E}">
        <p14:creationId xmlns:p14="http://schemas.microsoft.com/office/powerpoint/2010/main" val="152838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p:txBody>
          <a:bodyPr rtlCol="0">
            <a:normAutofit fontScale="90000"/>
          </a:bodyPr>
          <a:lstStyle/>
          <a:p>
            <a:pPr rtl="0"/>
            <a:r>
              <a:rPr lang="en-GB" dirty="0"/>
              <a:t>Aims for 2024/2025</a:t>
            </a:r>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p:txBody>
          <a:bodyPr rtlCol="0"/>
          <a:lstStyle/>
          <a:p>
            <a:pPr rtl="0"/>
            <a:r>
              <a:rPr lang="en-GB" dirty="0"/>
              <a:t>Commissioning perspective:</a:t>
            </a:r>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952500" y="2786446"/>
            <a:ext cx="3036477" cy="1942138"/>
          </a:xfrm>
        </p:spPr>
        <p:txBody>
          <a:bodyPr rtlCol="0"/>
          <a:lstStyle/>
          <a:p>
            <a:pPr marL="0" indent="0" rtl="0">
              <a:buNone/>
            </a:pPr>
            <a:endParaRPr lang="en-GB" dirty="0"/>
          </a:p>
          <a:p>
            <a:pPr marL="0" indent="0" rtl="0">
              <a:buNone/>
            </a:pPr>
            <a:endParaRPr lang="en-GB" dirty="0"/>
          </a:p>
          <a:p>
            <a:pPr rtl="0"/>
            <a:endParaRPr lang="en-GB"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p:txBody>
          <a:bodyPr rtlCol="0"/>
          <a:lstStyle/>
          <a:p>
            <a:pPr rtl="0"/>
            <a:r>
              <a:rPr lang="en-GB" dirty="0"/>
              <a:t>Care provider perspective:</a:t>
            </a:r>
          </a:p>
        </p:txBody>
      </p:sp>
      <p:sp>
        <p:nvSpPr>
          <p:cNvPr id="6" name="Content Placeholder 5">
            <a:extLst>
              <a:ext uri="{FF2B5EF4-FFF2-40B4-BE49-F238E27FC236}">
                <a16:creationId xmlns:a16="http://schemas.microsoft.com/office/drawing/2014/main" id="{34801285-85FB-FD43-9631-322998389AF0}"/>
              </a:ext>
            </a:extLst>
          </p:cNvPr>
          <p:cNvSpPr>
            <a:spLocks noGrp="1"/>
          </p:cNvSpPr>
          <p:nvPr>
            <p:ph sz="half" idx="11"/>
          </p:nvPr>
        </p:nvSpPr>
        <p:spPr>
          <a:xfrm>
            <a:off x="1131778" y="2781566"/>
            <a:ext cx="3050628" cy="1942138"/>
          </a:xfrm>
        </p:spPr>
        <p:txBody>
          <a:bodyPr rtlCol="0">
            <a:normAutofit/>
          </a:bodyPr>
          <a:lstStyle/>
          <a:p>
            <a:pPr rtl="0"/>
            <a:r>
              <a:rPr lang="en-GB" dirty="0"/>
              <a:t>Would like to support with future planning.</a:t>
            </a:r>
          </a:p>
          <a:p>
            <a:pPr rtl="0"/>
            <a:r>
              <a:rPr lang="en-GB" dirty="0"/>
              <a:t>Start to see improved ‘crisis’ situations of vacancies levels.</a:t>
            </a:r>
          </a:p>
          <a:p>
            <a:pPr rtl="0"/>
            <a:r>
              <a:rPr lang="en-GB" dirty="0"/>
              <a:t>Set up forum’s or adapt LEMs to create regular opportunities. </a:t>
            </a:r>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a:xfrm>
            <a:off x="8187017" y="2300156"/>
            <a:ext cx="3555804" cy="546172"/>
          </a:xfrm>
        </p:spPr>
        <p:txBody>
          <a:bodyPr rtlCol="0">
            <a:normAutofit/>
          </a:bodyPr>
          <a:lstStyle/>
          <a:p>
            <a:pPr rtl="0"/>
            <a:r>
              <a:rPr lang="en-GB" dirty="0"/>
              <a:t>Other professionals' perspective:</a:t>
            </a:r>
          </a:p>
        </p:txBody>
      </p:sp>
      <p:sp>
        <p:nvSpPr>
          <p:cNvPr id="12" name="TextBox 11">
            <a:extLst>
              <a:ext uri="{FF2B5EF4-FFF2-40B4-BE49-F238E27FC236}">
                <a16:creationId xmlns:a16="http://schemas.microsoft.com/office/drawing/2014/main" id="{1A8E836F-D134-6431-7AC6-191AF69C2EBE}"/>
              </a:ext>
            </a:extLst>
          </p:cNvPr>
          <p:cNvSpPr txBox="1"/>
          <p:nvPr/>
        </p:nvSpPr>
        <p:spPr>
          <a:xfrm>
            <a:off x="8187017" y="2846328"/>
            <a:ext cx="2057013" cy="923330"/>
          </a:xfrm>
          <a:prstGeom prst="rect">
            <a:avLst/>
          </a:prstGeom>
          <a:noFill/>
        </p:spPr>
        <p:txBody>
          <a:bodyPr wrap="square" rtlCol="0">
            <a:spAutoFit/>
          </a:bodyPr>
          <a:lstStyle/>
          <a:p>
            <a:pPr marL="285750" indent="-285750">
              <a:buFont typeface="Wingdings" panose="05000000000000000000" pitchFamily="2" charset="2"/>
              <a:buChar char="§"/>
            </a:pPr>
            <a:r>
              <a:rPr lang="en-GB" dirty="0">
                <a:solidFill>
                  <a:schemeClr val="bg1"/>
                </a:solidFill>
              </a:rPr>
              <a:t>X</a:t>
            </a:r>
          </a:p>
          <a:p>
            <a:pPr marL="285750" indent="-285750">
              <a:buFont typeface="Wingdings" panose="05000000000000000000" pitchFamily="2" charset="2"/>
              <a:buChar char="§"/>
            </a:pPr>
            <a:r>
              <a:rPr lang="en-GB" dirty="0">
                <a:solidFill>
                  <a:schemeClr val="bg1"/>
                </a:solidFill>
              </a:rPr>
              <a:t>Y</a:t>
            </a:r>
          </a:p>
          <a:p>
            <a:pPr marL="285750" indent="-285750">
              <a:buFont typeface="Wingdings" panose="05000000000000000000" pitchFamily="2" charset="2"/>
              <a:buChar char="§"/>
            </a:pPr>
            <a:r>
              <a:rPr lang="en-GB" dirty="0">
                <a:solidFill>
                  <a:schemeClr val="bg1"/>
                </a:solidFill>
              </a:rPr>
              <a:t>Z</a:t>
            </a:r>
          </a:p>
        </p:txBody>
      </p:sp>
      <p:sp>
        <p:nvSpPr>
          <p:cNvPr id="14" name="Content Placeholder 13">
            <a:extLst>
              <a:ext uri="{FF2B5EF4-FFF2-40B4-BE49-F238E27FC236}">
                <a16:creationId xmlns:a16="http://schemas.microsoft.com/office/drawing/2014/main" id="{3410BB3C-4517-9871-66F3-B30D5545D03B}"/>
              </a:ext>
            </a:extLst>
          </p:cNvPr>
          <p:cNvSpPr>
            <a:spLocks noGrp="1"/>
          </p:cNvSpPr>
          <p:nvPr>
            <p:ph sz="half" idx="13"/>
          </p:nvPr>
        </p:nvSpPr>
        <p:spPr>
          <a:xfrm>
            <a:off x="4577761" y="2781566"/>
            <a:ext cx="3036477" cy="1942138"/>
          </a:xfrm>
        </p:spPr>
        <p:txBody>
          <a:bodyPr/>
          <a:lstStyle/>
          <a:p>
            <a:r>
              <a:rPr lang="en-GB" dirty="0"/>
              <a:t>X</a:t>
            </a:r>
          </a:p>
          <a:p>
            <a:r>
              <a:rPr lang="en-GB" dirty="0"/>
              <a:t>Y</a:t>
            </a:r>
          </a:p>
          <a:p>
            <a:r>
              <a:rPr lang="en-GB" dirty="0"/>
              <a:t>Z</a:t>
            </a:r>
          </a:p>
        </p:txBody>
      </p:sp>
    </p:spTree>
    <p:extLst>
      <p:ext uri="{BB962C8B-B14F-4D97-AF65-F5344CB8AC3E}">
        <p14:creationId xmlns:p14="http://schemas.microsoft.com/office/powerpoint/2010/main" val="49548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normAutofit/>
          </a:bodyPr>
          <a:lstStyle/>
          <a:p>
            <a:pPr rtl="0"/>
            <a:r>
              <a:rPr lang="en-GB" dirty="0"/>
              <a:t>Any questions?</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rtlCol="0"/>
          <a:lstStyle/>
          <a:p>
            <a:pPr rtl="0"/>
            <a:r>
              <a:rPr lang="en-GB" dirty="0"/>
              <a:t>Thank you for your time. </a:t>
            </a:r>
          </a:p>
          <a:p>
            <a:pPr rtl="0"/>
            <a:r>
              <a:rPr lang="en-GB" dirty="0"/>
              <a:t>We look forward to continuing to work together. </a:t>
            </a:r>
          </a:p>
          <a:p>
            <a:pPr rtl="0"/>
            <a:endParaRPr lang="en-GB" dirty="0"/>
          </a:p>
          <a:p>
            <a:pPr rtl="0"/>
            <a:endParaRPr lang="en-GB"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rtlCol="0"/>
          <a:lstStyle/>
          <a:p>
            <a:pPr rtl="0"/>
            <a:r>
              <a:rPr lang="en-GB" b="1" dirty="0"/>
              <a:t>Direct line: 01823 357579</a:t>
            </a:r>
            <a:r>
              <a:rPr lang="en-GB" dirty="0"/>
              <a:t>  </a:t>
            </a:r>
          </a:p>
          <a:p>
            <a:pPr rtl="0"/>
            <a:r>
              <a:rPr lang="en-GB" dirty="0"/>
              <a:t>Email address: Gemma.Beasley@somerset.gov.uk</a:t>
            </a:r>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lstStyle/>
          <a:p>
            <a:pPr rtl="0"/>
            <a:r>
              <a:rPr lang="en-GB"/>
              <a:t>Agenda</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en-GB"/>
              <a:t>01. Introduction</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rtlCol="0"/>
          <a:lstStyle/>
          <a:p>
            <a:pPr rtl="0"/>
            <a:r>
              <a:rPr lang="en-GB" dirty="0"/>
              <a:t>A breakdown of Somerset Council’s presence in the care home market.</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rtlCol="0"/>
          <a:lstStyle/>
          <a:p>
            <a:pPr rtl="0"/>
            <a:r>
              <a:rPr lang="en-GB" dirty="0"/>
              <a:t>02. Overview from </a:t>
            </a:r>
            <a:br>
              <a:rPr lang="en-GB" dirty="0"/>
            </a:br>
            <a:r>
              <a:rPr lang="en-GB" dirty="0"/>
              <a:t>2021-2023</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rtlCol="0"/>
          <a:lstStyle/>
          <a:p>
            <a:pPr rtl="0"/>
            <a:r>
              <a:rPr lang="en-GB" dirty="0"/>
              <a:t>Changes in Somerset’s Care Home Market since 2021.</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rtlCol="0"/>
          <a:lstStyle/>
          <a:p>
            <a:pPr rtl="0"/>
            <a:r>
              <a:rPr lang="en-GB" dirty="0"/>
              <a:t>03. What’s next</a:t>
            </a:r>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369332"/>
          </a:xfrm>
        </p:spPr>
        <p:txBody>
          <a:bodyPr rtlCol="0"/>
          <a:lstStyle/>
          <a:p>
            <a:pPr rtl="0"/>
            <a:r>
              <a:rPr lang="en-GB" dirty="0"/>
              <a:t>Taking a look at data, population predictions and current/future gaps in the market.</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rtlCol="0"/>
          <a:lstStyle/>
          <a:p>
            <a:pPr rtl="0"/>
            <a:r>
              <a:rPr lang="en-GB" dirty="0"/>
              <a:t>04. Decision making.</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9"/>
            <a:ext cx="2128157" cy="369332"/>
          </a:xfrm>
        </p:spPr>
        <p:txBody>
          <a:bodyPr rtlCol="0"/>
          <a:lstStyle/>
          <a:p>
            <a:pPr rtl="0"/>
            <a:r>
              <a:rPr lang="en-GB" dirty="0"/>
              <a:t>The main factors impacting decision making regarding choosing a care home.</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rtlCol="0"/>
          <a:lstStyle/>
          <a:p>
            <a:pPr rtl="0"/>
            <a:r>
              <a:rPr lang="en-GB" dirty="0"/>
              <a:t>05. Any questions?</a:t>
            </a:r>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2412561" cy="740112"/>
          </a:xfrm>
        </p:spPr>
        <p:txBody>
          <a:bodyPr rtlCol="0"/>
          <a:lstStyle/>
          <a:p>
            <a:pPr rtl="0"/>
            <a:r>
              <a:rPr lang="en-GB" dirty="0"/>
              <a:t>Or suggestions of what you would like to see from commissioning.</a:t>
            </a:r>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52499" y="487177"/>
            <a:ext cx="4941477" cy="610863"/>
          </a:xfrm>
        </p:spPr>
        <p:txBody>
          <a:bodyPr rtlCol="0"/>
          <a:lstStyle/>
          <a:p>
            <a:pPr rtl="0"/>
            <a:r>
              <a:rPr lang="en-GB" dirty="0"/>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118134"/>
            <a:ext cx="4572001" cy="2795232"/>
          </a:xfrm>
        </p:spPr>
        <p:txBody>
          <a:bodyPr rtlCol="0"/>
          <a:lstStyle/>
          <a:p>
            <a:pPr rtl="0"/>
            <a:r>
              <a:rPr lang="en-GB" dirty="0"/>
              <a:t>Currently Somerset Council fund on average 1316 residential and nursing placements for the people of Somerset. This number hasn’t fluctuated noticeably over the last two years.</a:t>
            </a:r>
          </a:p>
          <a:p>
            <a:pPr rtl="0"/>
            <a:r>
              <a:rPr lang="en-GB" dirty="0"/>
              <a:t>This equates to funding 42% of the occupied nursing capacity and 36% of the occupied residential capacity within Somerset.</a:t>
            </a:r>
          </a:p>
          <a:p>
            <a:pPr rtl="0"/>
            <a:r>
              <a:rPr lang="en-GB" dirty="0"/>
              <a:t>On average the sourcing care team are searching on behalf of 80 people a month, looking for permanent care home. This is around 15-20 new requests a week. 33% of total requests being nursing home requests and 26% being residential home requests.</a:t>
            </a:r>
          </a:p>
          <a:p>
            <a:pPr rtl="0"/>
            <a:r>
              <a:rPr lang="en-GB" dirty="0"/>
              <a:t>75% of the people looking for permanent placement are coming from a hospital or pathway bed. Compared to 25% of people who are looking to move from home into a care home.</a:t>
            </a:r>
          </a:p>
          <a:p>
            <a:pPr rtl="0"/>
            <a:endParaRPr lang="en-GB" dirty="0"/>
          </a:p>
          <a:p>
            <a:pPr rtl="0"/>
            <a:endParaRPr lang="en-GB" dirty="0"/>
          </a:p>
          <a:p>
            <a:pPr rtl="0"/>
            <a:endParaRPr lang="en-GB" dirty="0"/>
          </a:p>
          <a:p>
            <a:pPr rtl="0"/>
            <a:endParaRPr lang="en-GB"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Seedling Black and white close up">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5843"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7194680" y="951441"/>
            <a:ext cx="4941477" cy="610863"/>
          </a:xfrm>
        </p:spPr>
        <p:txBody>
          <a:bodyPr rtlCol="0"/>
          <a:lstStyle/>
          <a:p>
            <a:pPr rtl="0"/>
            <a:r>
              <a:rPr lang="en-GB" dirty="0"/>
              <a:t>Since 2021</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176944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6B39A6C-DEFB-DD9D-4501-9A9FF6BA2B97}"/>
              </a:ext>
            </a:extLst>
          </p:cNvPr>
          <p:cNvSpPr txBox="1"/>
          <p:nvPr/>
        </p:nvSpPr>
        <p:spPr>
          <a:xfrm>
            <a:off x="7108944" y="1951672"/>
            <a:ext cx="3712602" cy="2031325"/>
          </a:xfrm>
          <a:prstGeom prst="rect">
            <a:avLst/>
          </a:prstGeom>
          <a:noFill/>
        </p:spPr>
        <p:txBody>
          <a:bodyPr wrap="square" rtlCol="0">
            <a:spAutoFit/>
          </a:bodyPr>
          <a:lstStyle/>
          <a:p>
            <a:pPr rtl="0"/>
            <a:r>
              <a:rPr lang="en-GB" dirty="0"/>
              <a:t>Since 2021 16 Care Homes have closed in Somerset. </a:t>
            </a:r>
          </a:p>
          <a:p>
            <a:pPr rtl="0"/>
            <a:r>
              <a:rPr lang="en-GB" dirty="0"/>
              <a:t>Totalling:</a:t>
            </a:r>
          </a:p>
          <a:p>
            <a:pPr rtl="0"/>
            <a:r>
              <a:rPr lang="en-GB" dirty="0"/>
              <a:t>361 residential beds</a:t>
            </a:r>
          </a:p>
          <a:p>
            <a:pPr rtl="0"/>
            <a:r>
              <a:rPr lang="en-GB" dirty="0"/>
              <a:t>144 nursing beds</a:t>
            </a:r>
          </a:p>
          <a:p>
            <a:pPr rtl="0"/>
            <a:r>
              <a:rPr lang="en-GB" dirty="0"/>
              <a:t>Mainly in South Somerset, and Sedgemoor.</a:t>
            </a:r>
          </a:p>
        </p:txBody>
      </p:sp>
    </p:spTree>
    <p:extLst>
      <p:ext uri="{BB962C8B-B14F-4D97-AF65-F5344CB8AC3E}">
        <p14:creationId xmlns:p14="http://schemas.microsoft.com/office/powerpoint/2010/main" val="21054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A8ADE0F-0279-2ED4-92BC-25513E55BD48}"/>
              </a:ext>
            </a:extLst>
          </p:cNvPr>
          <p:cNvSpPr>
            <a:spLocks noGrp="1"/>
          </p:cNvSpPr>
          <p:nvPr>
            <p:ph type="title"/>
          </p:nvPr>
        </p:nvSpPr>
        <p:spPr>
          <a:xfrm>
            <a:off x="414008" y="956732"/>
            <a:ext cx="11227977" cy="430767"/>
          </a:xfrm>
        </p:spPr>
        <p:txBody>
          <a:bodyPr>
            <a:normAutofit fontScale="90000"/>
          </a:bodyPr>
          <a:lstStyle/>
          <a:p>
            <a:r>
              <a:rPr lang="en-US" dirty="0"/>
              <a:t>Demographic data – Sedgemoor nursing homes</a:t>
            </a:r>
          </a:p>
        </p:txBody>
      </p:sp>
      <p:pic>
        <p:nvPicPr>
          <p:cNvPr id="12" name="Picture 11">
            <a:extLst>
              <a:ext uri="{FF2B5EF4-FFF2-40B4-BE49-F238E27FC236}">
                <a16:creationId xmlns:a16="http://schemas.microsoft.com/office/drawing/2014/main" id="{648C33BF-1E85-7CBB-E925-ECD7E342FB3F}"/>
              </a:ext>
            </a:extLst>
          </p:cNvPr>
          <p:cNvPicPr>
            <a:picLocks noChangeAspect="1"/>
          </p:cNvPicPr>
          <p:nvPr/>
        </p:nvPicPr>
        <p:blipFill>
          <a:blip r:embed="rId2"/>
          <a:stretch>
            <a:fillRect/>
          </a:stretch>
        </p:blipFill>
        <p:spPr>
          <a:xfrm>
            <a:off x="228902" y="2152404"/>
            <a:ext cx="5499069" cy="3395766"/>
          </a:xfrm>
          <a:prstGeom prst="rect">
            <a:avLst/>
          </a:prstGeom>
        </p:spPr>
      </p:pic>
      <p:pic>
        <p:nvPicPr>
          <p:cNvPr id="13" name="Picture 12">
            <a:extLst>
              <a:ext uri="{FF2B5EF4-FFF2-40B4-BE49-F238E27FC236}">
                <a16:creationId xmlns:a16="http://schemas.microsoft.com/office/drawing/2014/main" id="{A66143B8-B4EF-11AE-CD65-7E01831AE734}"/>
              </a:ext>
            </a:extLst>
          </p:cNvPr>
          <p:cNvPicPr>
            <a:picLocks noChangeAspect="1"/>
          </p:cNvPicPr>
          <p:nvPr/>
        </p:nvPicPr>
        <p:blipFill>
          <a:blip r:embed="rId3"/>
          <a:stretch>
            <a:fillRect/>
          </a:stretch>
        </p:blipFill>
        <p:spPr>
          <a:xfrm>
            <a:off x="5670362" y="2152404"/>
            <a:ext cx="6292736" cy="3748864"/>
          </a:xfrm>
          <a:prstGeom prst="rect">
            <a:avLst/>
          </a:prstGeom>
        </p:spPr>
      </p:pic>
    </p:spTree>
    <p:extLst>
      <p:ext uri="{BB962C8B-B14F-4D97-AF65-F5344CB8AC3E}">
        <p14:creationId xmlns:p14="http://schemas.microsoft.com/office/powerpoint/2010/main" val="406563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F20E-CAF8-613E-20ED-4C41E00F64BD}"/>
              </a:ext>
            </a:extLst>
          </p:cNvPr>
          <p:cNvSpPr>
            <a:spLocks noGrp="1"/>
          </p:cNvSpPr>
          <p:nvPr>
            <p:ph type="title"/>
          </p:nvPr>
        </p:nvSpPr>
        <p:spPr/>
        <p:txBody>
          <a:bodyPr>
            <a:normAutofit fontScale="90000"/>
          </a:bodyPr>
          <a:lstStyle/>
          <a:p>
            <a:r>
              <a:rPr lang="en-GB" dirty="0"/>
              <a:t>Sedgemoor: nursing homes.</a:t>
            </a:r>
          </a:p>
        </p:txBody>
      </p:sp>
      <p:sp>
        <p:nvSpPr>
          <p:cNvPr id="3" name="Text Placeholder 2">
            <a:extLst>
              <a:ext uri="{FF2B5EF4-FFF2-40B4-BE49-F238E27FC236}">
                <a16:creationId xmlns:a16="http://schemas.microsoft.com/office/drawing/2014/main" id="{C77820BF-D958-CA2B-4462-FA4E56D83FD1}"/>
              </a:ext>
            </a:extLst>
          </p:cNvPr>
          <p:cNvSpPr>
            <a:spLocks noGrp="1"/>
          </p:cNvSpPr>
          <p:nvPr>
            <p:ph type="body" sz="quarter" idx="13"/>
          </p:nvPr>
        </p:nvSpPr>
        <p:spPr/>
        <p:txBody>
          <a:bodyPr/>
          <a:lstStyle/>
          <a:p>
            <a:r>
              <a:rPr lang="en-GB" dirty="0"/>
              <a:t>7 nursing homes.</a:t>
            </a:r>
          </a:p>
        </p:txBody>
      </p:sp>
      <p:sp>
        <p:nvSpPr>
          <p:cNvPr id="4" name="Text Placeholder 3">
            <a:extLst>
              <a:ext uri="{FF2B5EF4-FFF2-40B4-BE49-F238E27FC236}">
                <a16:creationId xmlns:a16="http://schemas.microsoft.com/office/drawing/2014/main" id="{D228537D-B5AC-D83B-B1E6-08203B09E993}"/>
              </a:ext>
            </a:extLst>
          </p:cNvPr>
          <p:cNvSpPr>
            <a:spLocks noGrp="1"/>
          </p:cNvSpPr>
          <p:nvPr>
            <p:ph type="body" sz="quarter" idx="14"/>
          </p:nvPr>
        </p:nvSpPr>
        <p:spPr/>
        <p:txBody>
          <a:bodyPr/>
          <a:lstStyle/>
          <a:p>
            <a:r>
              <a:rPr lang="en-GB" dirty="0"/>
              <a:t>Total home’s:</a:t>
            </a:r>
          </a:p>
        </p:txBody>
      </p:sp>
      <p:sp>
        <p:nvSpPr>
          <p:cNvPr id="5" name="Text Placeholder 4">
            <a:extLst>
              <a:ext uri="{FF2B5EF4-FFF2-40B4-BE49-F238E27FC236}">
                <a16:creationId xmlns:a16="http://schemas.microsoft.com/office/drawing/2014/main" id="{38B99F0B-5EC9-FD22-5A92-4ED32A0CCE9C}"/>
              </a:ext>
            </a:extLst>
          </p:cNvPr>
          <p:cNvSpPr>
            <a:spLocks noGrp="1"/>
          </p:cNvSpPr>
          <p:nvPr>
            <p:ph type="body" sz="quarter" idx="15"/>
          </p:nvPr>
        </p:nvSpPr>
        <p:spPr/>
        <p:txBody>
          <a:bodyPr/>
          <a:lstStyle/>
          <a:p>
            <a:r>
              <a:rPr lang="en-GB" dirty="0"/>
              <a:t>198</a:t>
            </a:r>
          </a:p>
        </p:txBody>
      </p:sp>
      <p:sp>
        <p:nvSpPr>
          <p:cNvPr id="6" name="Text Placeholder 5">
            <a:extLst>
              <a:ext uri="{FF2B5EF4-FFF2-40B4-BE49-F238E27FC236}">
                <a16:creationId xmlns:a16="http://schemas.microsoft.com/office/drawing/2014/main" id="{0037F9FD-ADFA-352E-0FDB-008E6226028D}"/>
              </a:ext>
            </a:extLst>
          </p:cNvPr>
          <p:cNvSpPr>
            <a:spLocks noGrp="1"/>
          </p:cNvSpPr>
          <p:nvPr>
            <p:ph type="body" sz="quarter" idx="16"/>
          </p:nvPr>
        </p:nvSpPr>
        <p:spPr/>
        <p:txBody>
          <a:bodyPr/>
          <a:lstStyle/>
          <a:p>
            <a:r>
              <a:rPr lang="en-GB" dirty="0"/>
              <a:t>Total bed’s:</a:t>
            </a:r>
          </a:p>
        </p:txBody>
      </p:sp>
      <p:sp>
        <p:nvSpPr>
          <p:cNvPr id="7" name="Text Placeholder 6">
            <a:extLst>
              <a:ext uri="{FF2B5EF4-FFF2-40B4-BE49-F238E27FC236}">
                <a16:creationId xmlns:a16="http://schemas.microsoft.com/office/drawing/2014/main" id="{5FE48C7B-08D8-9EB8-005C-674B51726D7D}"/>
              </a:ext>
            </a:extLst>
          </p:cNvPr>
          <p:cNvSpPr>
            <a:spLocks noGrp="1"/>
          </p:cNvSpPr>
          <p:nvPr>
            <p:ph type="body" sz="quarter" idx="19"/>
          </p:nvPr>
        </p:nvSpPr>
        <p:spPr/>
        <p:txBody>
          <a:bodyPr/>
          <a:lstStyle/>
          <a:p>
            <a:r>
              <a:rPr lang="en-GB" dirty="0"/>
              <a:t>90% occupied. </a:t>
            </a:r>
          </a:p>
        </p:txBody>
      </p:sp>
      <p:sp>
        <p:nvSpPr>
          <p:cNvPr id="8" name="Text Placeholder 7">
            <a:extLst>
              <a:ext uri="{FF2B5EF4-FFF2-40B4-BE49-F238E27FC236}">
                <a16:creationId xmlns:a16="http://schemas.microsoft.com/office/drawing/2014/main" id="{D17C67E8-E07C-31DB-07CC-CF421C25F31B}"/>
              </a:ext>
            </a:extLst>
          </p:cNvPr>
          <p:cNvSpPr>
            <a:spLocks noGrp="1"/>
          </p:cNvSpPr>
          <p:nvPr>
            <p:ph type="body" sz="quarter" idx="20"/>
          </p:nvPr>
        </p:nvSpPr>
        <p:spPr/>
        <p:txBody>
          <a:bodyPr/>
          <a:lstStyle/>
          <a:p>
            <a:r>
              <a:rPr lang="en-GB" dirty="0"/>
              <a:t>Average occupancy levels:</a:t>
            </a:r>
          </a:p>
        </p:txBody>
      </p:sp>
      <p:sp>
        <p:nvSpPr>
          <p:cNvPr id="9" name="Text Placeholder 8">
            <a:extLst>
              <a:ext uri="{FF2B5EF4-FFF2-40B4-BE49-F238E27FC236}">
                <a16:creationId xmlns:a16="http://schemas.microsoft.com/office/drawing/2014/main" id="{80C55900-64B8-4CCB-30C3-08DF7714E512}"/>
              </a:ext>
            </a:extLst>
          </p:cNvPr>
          <p:cNvSpPr>
            <a:spLocks noGrp="1"/>
          </p:cNvSpPr>
          <p:nvPr>
            <p:ph type="body" sz="quarter" idx="21"/>
          </p:nvPr>
        </p:nvSpPr>
        <p:spPr/>
        <p:txBody>
          <a:bodyPr/>
          <a:lstStyle/>
          <a:p>
            <a:r>
              <a:rPr lang="en-GB" dirty="0"/>
              <a:t>17 admittable vacancies.</a:t>
            </a:r>
          </a:p>
        </p:txBody>
      </p:sp>
      <p:sp>
        <p:nvSpPr>
          <p:cNvPr id="10" name="Text Placeholder 9">
            <a:extLst>
              <a:ext uri="{FF2B5EF4-FFF2-40B4-BE49-F238E27FC236}">
                <a16:creationId xmlns:a16="http://schemas.microsoft.com/office/drawing/2014/main" id="{E63DCE73-ED64-396D-78D8-B9B0E53C8265}"/>
              </a:ext>
            </a:extLst>
          </p:cNvPr>
          <p:cNvSpPr>
            <a:spLocks noGrp="1"/>
          </p:cNvSpPr>
          <p:nvPr>
            <p:ph type="body" sz="quarter" idx="22"/>
          </p:nvPr>
        </p:nvSpPr>
        <p:spPr/>
        <p:txBody>
          <a:bodyPr/>
          <a:lstStyle/>
          <a:p>
            <a:r>
              <a:rPr lang="en-GB" dirty="0"/>
              <a:t>Combined vacancies Admittable:</a:t>
            </a:r>
          </a:p>
        </p:txBody>
      </p:sp>
    </p:spTree>
    <p:extLst>
      <p:ext uri="{BB962C8B-B14F-4D97-AF65-F5344CB8AC3E}">
        <p14:creationId xmlns:p14="http://schemas.microsoft.com/office/powerpoint/2010/main" val="251012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BDBF-9137-0088-414E-5A621FFD5311}"/>
              </a:ext>
            </a:extLst>
          </p:cNvPr>
          <p:cNvSpPr>
            <a:spLocks noGrp="1"/>
          </p:cNvSpPr>
          <p:nvPr>
            <p:ph type="title"/>
          </p:nvPr>
        </p:nvSpPr>
        <p:spPr>
          <a:xfrm>
            <a:off x="964023" y="879063"/>
            <a:ext cx="10429124" cy="454723"/>
          </a:xfrm>
        </p:spPr>
        <p:txBody>
          <a:bodyPr>
            <a:normAutofit fontScale="90000"/>
          </a:bodyPr>
          <a:lstStyle/>
          <a:p>
            <a:r>
              <a:rPr lang="en-GB" dirty="0"/>
              <a:t>Demographic data – Taunton nursing homes </a:t>
            </a:r>
          </a:p>
        </p:txBody>
      </p:sp>
      <p:pic>
        <p:nvPicPr>
          <p:cNvPr id="10" name="Picture 9">
            <a:extLst>
              <a:ext uri="{FF2B5EF4-FFF2-40B4-BE49-F238E27FC236}">
                <a16:creationId xmlns:a16="http://schemas.microsoft.com/office/drawing/2014/main" id="{F4CCB887-DD2D-FBE2-9C9D-99B839A54A48}"/>
              </a:ext>
            </a:extLst>
          </p:cNvPr>
          <p:cNvPicPr>
            <a:picLocks noChangeAspect="1"/>
          </p:cNvPicPr>
          <p:nvPr/>
        </p:nvPicPr>
        <p:blipFill>
          <a:blip r:embed="rId2"/>
          <a:stretch>
            <a:fillRect/>
          </a:stretch>
        </p:blipFill>
        <p:spPr>
          <a:xfrm>
            <a:off x="193824" y="1908562"/>
            <a:ext cx="5352752" cy="3785944"/>
          </a:xfrm>
          <a:prstGeom prst="rect">
            <a:avLst/>
          </a:prstGeom>
        </p:spPr>
      </p:pic>
      <p:pic>
        <p:nvPicPr>
          <p:cNvPr id="11" name="Picture 10">
            <a:extLst>
              <a:ext uri="{FF2B5EF4-FFF2-40B4-BE49-F238E27FC236}">
                <a16:creationId xmlns:a16="http://schemas.microsoft.com/office/drawing/2014/main" id="{19210D2A-D3D1-DC83-66B6-0251EDFD2D65}"/>
              </a:ext>
            </a:extLst>
          </p:cNvPr>
          <p:cNvPicPr>
            <a:picLocks noChangeAspect="1"/>
          </p:cNvPicPr>
          <p:nvPr/>
        </p:nvPicPr>
        <p:blipFill>
          <a:blip r:embed="rId3"/>
          <a:stretch>
            <a:fillRect/>
          </a:stretch>
        </p:blipFill>
        <p:spPr>
          <a:xfrm>
            <a:off x="5546576" y="1908562"/>
            <a:ext cx="5846571" cy="4163929"/>
          </a:xfrm>
          <a:prstGeom prst="rect">
            <a:avLst/>
          </a:prstGeom>
        </p:spPr>
      </p:pic>
    </p:spTree>
    <p:extLst>
      <p:ext uri="{BB962C8B-B14F-4D97-AF65-F5344CB8AC3E}">
        <p14:creationId xmlns:p14="http://schemas.microsoft.com/office/powerpoint/2010/main" val="72355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A0DB-7A0B-C6D6-91FB-137B6C9EAAF5}"/>
              </a:ext>
            </a:extLst>
          </p:cNvPr>
          <p:cNvSpPr>
            <a:spLocks noGrp="1"/>
          </p:cNvSpPr>
          <p:nvPr>
            <p:ph type="title"/>
          </p:nvPr>
        </p:nvSpPr>
        <p:spPr/>
        <p:txBody>
          <a:bodyPr>
            <a:normAutofit fontScale="90000"/>
          </a:bodyPr>
          <a:lstStyle/>
          <a:p>
            <a:r>
              <a:rPr lang="en-GB" dirty="0"/>
              <a:t>Taunton: nursing homes.</a:t>
            </a:r>
          </a:p>
        </p:txBody>
      </p:sp>
      <p:sp>
        <p:nvSpPr>
          <p:cNvPr id="3" name="Text Placeholder 2">
            <a:extLst>
              <a:ext uri="{FF2B5EF4-FFF2-40B4-BE49-F238E27FC236}">
                <a16:creationId xmlns:a16="http://schemas.microsoft.com/office/drawing/2014/main" id="{A1375AFC-978F-1914-04AB-783FBC756A13}"/>
              </a:ext>
            </a:extLst>
          </p:cNvPr>
          <p:cNvSpPr>
            <a:spLocks noGrp="1"/>
          </p:cNvSpPr>
          <p:nvPr>
            <p:ph type="body" sz="quarter" idx="13"/>
          </p:nvPr>
        </p:nvSpPr>
        <p:spPr/>
        <p:txBody>
          <a:bodyPr/>
          <a:lstStyle/>
          <a:p>
            <a:r>
              <a:rPr lang="en-GB" dirty="0"/>
              <a:t>16 nursing homes.</a:t>
            </a:r>
          </a:p>
        </p:txBody>
      </p:sp>
      <p:sp>
        <p:nvSpPr>
          <p:cNvPr id="4" name="Text Placeholder 3">
            <a:extLst>
              <a:ext uri="{FF2B5EF4-FFF2-40B4-BE49-F238E27FC236}">
                <a16:creationId xmlns:a16="http://schemas.microsoft.com/office/drawing/2014/main" id="{1B3ABCB2-8B28-6143-556C-316E67811279}"/>
              </a:ext>
            </a:extLst>
          </p:cNvPr>
          <p:cNvSpPr>
            <a:spLocks noGrp="1"/>
          </p:cNvSpPr>
          <p:nvPr>
            <p:ph type="body" sz="quarter" idx="14"/>
          </p:nvPr>
        </p:nvSpPr>
        <p:spPr/>
        <p:txBody>
          <a:bodyPr/>
          <a:lstStyle/>
          <a:p>
            <a:r>
              <a:rPr lang="en-GB" dirty="0"/>
              <a:t>Total home’s:</a:t>
            </a:r>
          </a:p>
        </p:txBody>
      </p:sp>
      <p:sp>
        <p:nvSpPr>
          <p:cNvPr id="5" name="Text Placeholder 4">
            <a:extLst>
              <a:ext uri="{FF2B5EF4-FFF2-40B4-BE49-F238E27FC236}">
                <a16:creationId xmlns:a16="http://schemas.microsoft.com/office/drawing/2014/main" id="{FEA4D644-7348-C421-158A-7B6031D5832D}"/>
              </a:ext>
            </a:extLst>
          </p:cNvPr>
          <p:cNvSpPr>
            <a:spLocks noGrp="1"/>
          </p:cNvSpPr>
          <p:nvPr>
            <p:ph type="body" sz="quarter" idx="15"/>
          </p:nvPr>
        </p:nvSpPr>
        <p:spPr/>
        <p:txBody>
          <a:bodyPr/>
          <a:lstStyle/>
          <a:p>
            <a:r>
              <a:rPr lang="en-GB" dirty="0"/>
              <a:t>407</a:t>
            </a:r>
          </a:p>
        </p:txBody>
      </p:sp>
      <p:sp>
        <p:nvSpPr>
          <p:cNvPr id="6" name="Text Placeholder 5">
            <a:extLst>
              <a:ext uri="{FF2B5EF4-FFF2-40B4-BE49-F238E27FC236}">
                <a16:creationId xmlns:a16="http://schemas.microsoft.com/office/drawing/2014/main" id="{CE848DEC-EC44-9F48-068D-819A29DD666D}"/>
              </a:ext>
            </a:extLst>
          </p:cNvPr>
          <p:cNvSpPr>
            <a:spLocks noGrp="1"/>
          </p:cNvSpPr>
          <p:nvPr>
            <p:ph type="body" sz="quarter" idx="16"/>
          </p:nvPr>
        </p:nvSpPr>
        <p:spPr/>
        <p:txBody>
          <a:bodyPr/>
          <a:lstStyle/>
          <a:p>
            <a:r>
              <a:rPr lang="en-GB" dirty="0"/>
              <a:t>Total bed’s:</a:t>
            </a:r>
          </a:p>
        </p:txBody>
      </p:sp>
      <p:sp>
        <p:nvSpPr>
          <p:cNvPr id="7" name="Text Placeholder 6">
            <a:extLst>
              <a:ext uri="{FF2B5EF4-FFF2-40B4-BE49-F238E27FC236}">
                <a16:creationId xmlns:a16="http://schemas.microsoft.com/office/drawing/2014/main" id="{2F74B59F-777A-F431-D939-FF9CF398BED6}"/>
              </a:ext>
            </a:extLst>
          </p:cNvPr>
          <p:cNvSpPr>
            <a:spLocks noGrp="1"/>
          </p:cNvSpPr>
          <p:nvPr>
            <p:ph type="body" sz="quarter" idx="19"/>
          </p:nvPr>
        </p:nvSpPr>
        <p:spPr/>
        <p:txBody>
          <a:bodyPr/>
          <a:lstStyle/>
          <a:p>
            <a:r>
              <a:rPr lang="en-GB" dirty="0"/>
              <a:t>84.1%</a:t>
            </a:r>
          </a:p>
        </p:txBody>
      </p:sp>
      <p:sp>
        <p:nvSpPr>
          <p:cNvPr id="8" name="Text Placeholder 7">
            <a:extLst>
              <a:ext uri="{FF2B5EF4-FFF2-40B4-BE49-F238E27FC236}">
                <a16:creationId xmlns:a16="http://schemas.microsoft.com/office/drawing/2014/main" id="{AD1873C5-E733-F514-B590-6CF19EA4C461}"/>
              </a:ext>
            </a:extLst>
          </p:cNvPr>
          <p:cNvSpPr>
            <a:spLocks noGrp="1"/>
          </p:cNvSpPr>
          <p:nvPr>
            <p:ph type="body" sz="quarter" idx="20"/>
          </p:nvPr>
        </p:nvSpPr>
        <p:spPr/>
        <p:txBody>
          <a:bodyPr/>
          <a:lstStyle/>
          <a:p>
            <a:r>
              <a:rPr lang="en-GB" dirty="0"/>
              <a:t>Average occupancy levels:</a:t>
            </a:r>
          </a:p>
        </p:txBody>
      </p:sp>
      <p:sp>
        <p:nvSpPr>
          <p:cNvPr id="9" name="Text Placeholder 8">
            <a:extLst>
              <a:ext uri="{FF2B5EF4-FFF2-40B4-BE49-F238E27FC236}">
                <a16:creationId xmlns:a16="http://schemas.microsoft.com/office/drawing/2014/main" id="{CBE02BB3-4395-9AAB-7205-1CDD8B89ED03}"/>
              </a:ext>
            </a:extLst>
          </p:cNvPr>
          <p:cNvSpPr>
            <a:spLocks noGrp="1"/>
          </p:cNvSpPr>
          <p:nvPr>
            <p:ph type="body" sz="quarter" idx="21"/>
          </p:nvPr>
        </p:nvSpPr>
        <p:spPr/>
        <p:txBody>
          <a:bodyPr/>
          <a:lstStyle/>
          <a:p>
            <a:r>
              <a:rPr lang="en-GB" dirty="0"/>
              <a:t>75 admittable nursing vacancies.</a:t>
            </a:r>
          </a:p>
        </p:txBody>
      </p:sp>
      <p:sp>
        <p:nvSpPr>
          <p:cNvPr id="10" name="Text Placeholder 9">
            <a:extLst>
              <a:ext uri="{FF2B5EF4-FFF2-40B4-BE49-F238E27FC236}">
                <a16:creationId xmlns:a16="http://schemas.microsoft.com/office/drawing/2014/main" id="{97AF073D-237E-2D4E-A673-8D41685BEDF5}"/>
              </a:ext>
            </a:extLst>
          </p:cNvPr>
          <p:cNvSpPr>
            <a:spLocks noGrp="1"/>
          </p:cNvSpPr>
          <p:nvPr>
            <p:ph type="body" sz="quarter" idx="22"/>
          </p:nvPr>
        </p:nvSpPr>
        <p:spPr/>
        <p:txBody>
          <a:bodyPr/>
          <a:lstStyle/>
          <a:p>
            <a:r>
              <a:rPr lang="en-GB" dirty="0"/>
              <a:t>Combined vacancies admittable: </a:t>
            </a:r>
          </a:p>
        </p:txBody>
      </p:sp>
    </p:spTree>
    <p:extLst>
      <p:ext uri="{BB962C8B-B14F-4D97-AF65-F5344CB8AC3E}">
        <p14:creationId xmlns:p14="http://schemas.microsoft.com/office/powerpoint/2010/main" val="125530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0F419-BE1E-B815-A9DC-AD08B862EFE1}"/>
              </a:ext>
            </a:extLst>
          </p:cNvPr>
          <p:cNvSpPr txBox="1"/>
          <p:nvPr/>
        </p:nvSpPr>
        <p:spPr>
          <a:xfrm>
            <a:off x="6896100" y="5102063"/>
            <a:ext cx="4914900" cy="588795"/>
          </a:xfrm>
          <a:prstGeom prst="rect">
            <a:avLst/>
          </a:prstGeom>
        </p:spPr>
        <p:txBody>
          <a:bodyPr vert="horz" lIns="0" tIns="0" rIns="0" bIns="0" rtlCol="0" anchor="b">
            <a:noAutofit/>
          </a:bodyPr>
          <a:lstStyle/>
          <a:p>
            <a:pPr>
              <a:lnSpc>
                <a:spcPct val="90000"/>
              </a:lnSpc>
              <a:spcBef>
                <a:spcPts val="1000"/>
              </a:spcBef>
            </a:pPr>
            <a:r>
              <a:rPr lang="en-US" sz="2000" b="0" i="0" kern="1200" dirty="0">
                <a:solidFill>
                  <a:schemeClr val="bg1"/>
                </a:solidFill>
                <a:ea typeface="+mn-ea"/>
                <a:cs typeface="+mn-cs"/>
              </a:rPr>
              <a:t>Somerset has a much larger aging population than other parts of the UK. It is visible the reduction of people in their 20’s and 30’s, which is typically attributed to outward migration for education and or/employment opportunities. Retirees tend to migrate towards Somerset therefore adding to the aging population.</a:t>
            </a:r>
          </a:p>
        </p:txBody>
      </p:sp>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6907623" y="2173658"/>
            <a:ext cx="4903377" cy="610863"/>
          </a:xfrm>
        </p:spPr>
        <p:txBody>
          <a:bodyPr vert="horz" lIns="0" tIns="0" rIns="0" bIns="0" rtlCol="0" anchor="b" anchorCtr="0">
            <a:normAutofit fontScale="90000"/>
          </a:bodyPr>
          <a:lstStyle/>
          <a:p>
            <a:r>
              <a:rPr lang="en-GB" sz="2400" dirty="0"/>
              <a:t>The aging population predictions of Somerset.</a:t>
            </a:r>
            <a:br>
              <a:rPr lang="en-GB" sz="1400" dirty="0"/>
            </a:br>
            <a:endParaRPr lang="en-GB" sz="1400" dirty="0"/>
          </a:p>
        </p:txBody>
      </p:sp>
      <p:pic>
        <p:nvPicPr>
          <p:cNvPr id="3" name="Picture 2">
            <a:extLst>
              <a:ext uri="{FF2B5EF4-FFF2-40B4-BE49-F238E27FC236}">
                <a16:creationId xmlns:a16="http://schemas.microsoft.com/office/drawing/2014/main" id="{92DC6FC0-E071-8F65-A0F6-1842D64246A5}"/>
              </a:ext>
            </a:extLst>
          </p:cNvPr>
          <p:cNvPicPr>
            <a:picLocks noChangeAspect="1"/>
          </p:cNvPicPr>
          <p:nvPr/>
        </p:nvPicPr>
        <p:blipFill>
          <a:blip r:embed="rId3"/>
          <a:stretch>
            <a:fillRect/>
          </a:stretch>
        </p:blipFill>
        <p:spPr>
          <a:xfrm>
            <a:off x="261941" y="2232666"/>
            <a:ext cx="6645682" cy="3421252"/>
          </a:xfrm>
          <a:prstGeom prst="rect">
            <a:avLst/>
          </a:prstGeom>
          <a:noFill/>
        </p:spPr>
      </p:pic>
    </p:spTree>
    <p:extLst>
      <p:ext uri="{BB962C8B-B14F-4D97-AF65-F5344CB8AC3E}">
        <p14:creationId xmlns:p14="http://schemas.microsoft.com/office/powerpoint/2010/main" val="4206035864"/>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b4e4fa2-7237-42a3-bf12-b171639134b5}" enabled="1" method="Privileged" siteId="{b524f606-f77a-4aa2-8da2-fe70343b0cce}" contentBits="0" removed="0"/>
</clbl:labelList>
</file>

<file path=docProps/app.xml><?xml version="1.0" encoding="utf-8"?>
<Properties xmlns="http://schemas.openxmlformats.org/officeDocument/2006/extended-properties" xmlns:vt="http://schemas.openxmlformats.org/officeDocument/2006/docPropsVTypes">
  <Template>{95F14BD7-4214-4C0F-8A6F-EAFC5D79FED5}tf78853419_win32</Template>
  <TotalTime>7195</TotalTime>
  <Words>584</Words>
  <Application>Microsoft Office PowerPoint</Application>
  <PresentationFormat>Widescreen</PresentationFormat>
  <Paragraphs>93</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Demi</vt:lpstr>
      <vt:lpstr>Wingdings</vt:lpstr>
      <vt:lpstr>Theme1</vt:lpstr>
      <vt:lpstr>Care Homes in Somerset</vt:lpstr>
      <vt:lpstr>Agenda</vt:lpstr>
      <vt:lpstr>Introduction</vt:lpstr>
      <vt:lpstr>Since 2021</vt:lpstr>
      <vt:lpstr>Demographic data – Sedgemoor nursing homes</vt:lpstr>
      <vt:lpstr>Sedgemoor: nursing homes.</vt:lpstr>
      <vt:lpstr>Demographic data – Taunton nursing homes </vt:lpstr>
      <vt:lpstr>Taunton: nursing homes.</vt:lpstr>
      <vt:lpstr>The aging population predictions of Somerset. </vt:lpstr>
      <vt:lpstr>Predicted population increases 2016 - 2041 </vt:lpstr>
      <vt:lpstr>Decision making</vt:lpstr>
      <vt:lpstr>Aims for 2024/2025</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Homes in Somerset</dc:title>
  <dc:creator>Gemma Beasley</dc:creator>
  <cp:lastModifiedBy>Gemma Beasley</cp:lastModifiedBy>
  <cp:revision>1</cp:revision>
  <dcterms:created xsi:type="dcterms:W3CDTF">2023-11-29T08:48:04Z</dcterms:created>
  <dcterms:modified xsi:type="dcterms:W3CDTF">2023-12-05T12:31:04Z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